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35"/>
  </p:notesMasterIdLst>
  <p:handoutMasterIdLst>
    <p:handoutMasterId r:id="rId36"/>
  </p:handoutMasterIdLst>
  <p:sldIdLst>
    <p:sldId id="1229" r:id="rId2"/>
    <p:sldId id="1230" r:id="rId3"/>
    <p:sldId id="1261" r:id="rId4"/>
    <p:sldId id="1262" r:id="rId5"/>
    <p:sldId id="1266" r:id="rId6"/>
    <p:sldId id="1316" r:id="rId7"/>
    <p:sldId id="1317" r:id="rId8"/>
    <p:sldId id="1318" r:id="rId9"/>
    <p:sldId id="1267" r:id="rId10"/>
    <p:sldId id="1270" r:id="rId11"/>
    <p:sldId id="1271" r:id="rId12"/>
    <p:sldId id="1272" r:id="rId13"/>
    <p:sldId id="1274" r:id="rId14"/>
    <p:sldId id="1325" r:id="rId15"/>
    <p:sldId id="1297" r:id="rId16"/>
    <p:sldId id="1298" r:id="rId17"/>
    <p:sldId id="1322" r:id="rId18"/>
    <p:sldId id="1300" r:id="rId19"/>
    <p:sldId id="1301" r:id="rId20"/>
    <p:sldId id="1302" r:id="rId21"/>
    <p:sldId id="1303" r:id="rId22"/>
    <p:sldId id="1304" r:id="rId23"/>
    <p:sldId id="1305" r:id="rId24"/>
    <p:sldId id="1306" r:id="rId25"/>
    <p:sldId id="1307" r:id="rId26"/>
    <p:sldId id="1308" r:id="rId27"/>
    <p:sldId id="1309" r:id="rId28"/>
    <p:sldId id="1310" r:id="rId29"/>
    <p:sldId id="1311" r:id="rId30"/>
    <p:sldId id="1312" r:id="rId31"/>
    <p:sldId id="1313" r:id="rId32"/>
    <p:sldId id="1314" r:id="rId33"/>
    <p:sldId id="1315" r:id="rId34"/>
  </p:sldIdLst>
  <p:sldSz cx="12192000" cy="6858000"/>
  <p:notesSz cx="10234613" cy="7099300"/>
  <p:defaultTextStyle>
    <a:defPPr>
      <a:defRPr lang="zh-CN"/>
    </a:defPPr>
    <a:lvl1pPr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DDFF"/>
    <a:srgbClr val="FFFFEF"/>
    <a:srgbClr val="0099FF"/>
    <a:srgbClr val="FF0000"/>
    <a:srgbClr val="660066"/>
    <a:srgbClr val="CC0000"/>
    <a:srgbClr val="008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72" autoAdjust="0"/>
    <p:restoredTop sz="80699" autoAdjust="0"/>
  </p:normalViewPr>
  <p:slideViewPr>
    <p:cSldViewPr snapToGrid="0">
      <p:cViewPr varScale="1">
        <p:scale>
          <a:sx n="49" d="100"/>
          <a:sy n="49" d="100"/>
        </p:scale>
        <p:origin x="67" y="869"/>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13276"/>
    </p:cViewPr>
  </p:sorterViewPr>
  <p:notesViewPr>
    <p:cSldViewPr snapToGrid="0">
      <p:cViewPr varScale="1">
        <p:scale>
          <a:sx n="76" d="100"/>
          <a:sy n="76" d="100"/>
        </p:scale>
        <p:origin x="-1338" y="-102"/>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defTabSz="990600">
              <a:defRPr sz="1300" b="0">
                <a:ea typeface="隶书" panose="02010509060101010101" pitchFamily="49" charset="-122"/>
              </a:defRPr>
            </a:lvl1pPr>
          </a:lstStyle>
          <a:p>
            <a:endParaRPr lang="en-US" altLang="zh-CN"/>
          </a:p>
        </p:txBody>
      </p:sp>
      <p:sp>
        <p:nvSpPr>
          <p:cNvPr id="22531" name="Rectangle 3"/>
          <p:cNvSpPr>
            <a:spLocks noGrp="1" noChangeArrowheads="1"/>
          </p:cNvSpPr>
          <p:nvPr>
            <p:ph type="dt" sz="quarter" idx="1"/>
          </p:nvPr>
        </p:nvSpPr>
        <p:spPr bwMode="auto">
          <a:xfrm>
            <a:off x="5799138"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algn="r" defTabSz="990600">
              <a:defRPr sz="1300" b="0">
                <a:ea typeface="隶书" panose="02010509060101010101" pitchFamily="49" charset="-122"/>
              </a:defRPr>
            </a:lvl1pPr>
          </a:lstStyle>
          <a:p>
            <a:endParaRPr lang="en-US" altLang="zh-CN"/>
          </a:p>
        </p:txBody>
      </p:sp>
      <p:sp>
        <p:nvSpPr>
          <p:cNvPr id="22532" name="Rectangle 4"/>
          <p:cNvSpPr>
            <a:spLocks noGrp="1" noChangeArrowheads="1"/>
          </p:cNvSpPr>
          <p:nvPr>
            <p:ph type="ftr" sz="quarter" idx="2"/>
          </p:nvPr>
        </p:nvSpPr>
        <p:spPr bwMode="auto">
          <a:xfrm>
            <a:off x="0"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defTabSz="990600">
              <a:defRPr sz="1300" b="0">
                <a:ea typeface="隶书" panose="02010509060101010101" pitchFamily="49" charset="-122"/>
              </a:defRPr>
            </a:lvl1pPr>
          </a:lstStyle>
          <a:p>
            <a:endParaRPr lang="en-US" altLang="zh-CN"/>
          </a:p>
        </p:txBody>
      </p:sp>
      <p:sp>
        <p:nvSpPr>
          <p:cNvPr id="22533" name="Rectangle 5"/>
          <p:cNvSpPr>
            <a:spLocks noGrp="1" noChangeArrowheads="1"/>
          </p:cNvSpPr>
          <p:nvPr>
            <p:ph type="sldNum" sz="quarter" idx="3"/>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algn="r" defTabSz="990600">
              <a:defRPr sz="1300" b="0">
                <a:ea typeface="隶书" panose="02010509060101010101" pitchFamily="49" charset="-122"/>
              </a:defRPr>
            </a:lvl1pPr>
          </a:lstStyle>
          <a:p>
            <a:fld id="{E7B3415D-3E16-445D-84A0-A45D5A4E0BD1}"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defTabSz="990600">
              <a:defRPr sz="1300" b="0">
                <a:latin typeface="Times New Roman" panose="02020603050405020304" pitchFamily="18" charset="0"/>
              </a:defRPr>
            </a:lvl1pPr>
          </a:lstStyle>
          <a:p>
            <a:endParaRPr lang="en-US" altLang="zh-CN"/>
          </a:p>
        </p:txBody>
      </p:sp>
      <p:sp>
        <p:nvSpPr>
          <p:cNvPr id="43011" name="Rectangle 3"/>
          <p:cNvSpPr>
            <a:spLocks noGrp="1" noChangeArrowheads="1"/>
          </p:cNvSpPr>
          <p:nvPr>
            <p:ph type="dt" idx="1"/>
          </p:nvPr>
        </p:nvSpPr>
        <p:spPr bwMode="auto">
          <a:xfrm>
            <a:off x="579755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algn="r" defTabSz="990600">
              <a:defRPr sz="1300" b="0">
                <a:latin typeface="Times New Roman" panose="02020603050405020304" pitchFamily="18" charset="0"/>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2751138" y="531813"/>
            <a:ext cx="4730750" cy="26622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p:cNvSpPr>
            <a:spLocks noGrp="1" noChangeArrowheads="1"/>
          </p:cNvSpPr>
          <p:nvPr>
            <p:ph type="body" sz="quarter" idx="3"/>
          </p:nvPr>
        </p:nvSpPr>
        <p:spPr bwMode="auto">
          <a:xfrm>
            <a:off x="1023938" y="3371850"/>
            <a:ext cx="8186737"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3014" name="Rectangle 6"/>
          <p:cNvSpPr>
            <a:spLocks noGrp="1" noChangeArrowheads="1"/>
          </p:cNvSpPr>
          <p:nvPr>
            <p:ph type="ftr" sz="quarter" idx="4"/>
          </p:nvPr>
        </p:nvSpPr>
        <p:spPr bwMode="auto">
          <a:xfrm>
            <a:off x="0" y="6742113"/>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defTabSz="990600">
              <a:defRPr sz="1300" b="0">
                <a:latin typeface="Times New Roman" panose="02020603050405020304" pitchFamily="18" charset="0"/>
              </a:defRPr>
            </a:lvl1pPr>
          </a:lstStyle>
          <a:p>
            <a:endParaRPr lang="en-US" altLang="zh-CN"/>
          </a:p>
        </p:txBody>
      </p:sp>
      <p:sp>
        <p:nvSpPr>
          <p:cNvPr id="43015" name="Rectangle 7"/>
          <p:cNvSpPr>
            <a:spLocks noGrp="1" noChangeArrowheads="1"/>
          </p:cNvSpPr>
          <p:nvPr>
            <p:ph type="sldNum" sz="quarter" idx="5"/>
          </p:nvPr>
        </p:nvSpPr>
        <p:spPr bwMode="auto">
          <a:xfrm>
            <a:off x="5797550" y="6742113"/>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algn="r" defTabSz="990600">
              <a:defRPr sz="1300" b="0">
                <a:latin typeface="Times New Roman" panose="02020603050405020304" pitchFamily="18" charset="0"/>
              </a:defRPr>
            </a:lvl1pPr>
          </a:lstStyle>
          <a:p>
            <a:fld id="{ECF08116-0ACC-41A3-B336-42E90E9DB1C9}"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3315508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8545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6835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40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2467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2284627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091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40318" y="2505075"/>
            <a:ext cx="5158316"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2590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5046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41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42150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188427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9"/>
          <p:cNvSpPr>
            <a:spLocks noChangeArrowheads="1"/>
          </p:cNvSpPr>
          <p:nvPr userDrawn="1"/>
        </p:nvSpPr>
        <p:spPr bwMode="auto">
          <a:xfrm>
            <a:off x="0" y="1000125"/>
            <a:ext cx="645584" cy="166832"/>
          </a:xfrm>
          <a:prstGeom prst="rect">
            <a:avLst/>
          </a:prstGeom>
          <a:gradFill flip="none" rotWithShape="1">
            <a:gsLst>
              <a:gs pos="0">
                <a:srgbClr val="0066CC">
                  <a:shade val="30000"/>
                  <a:satMod val="115000"/>
                </a:srgbClr>
              </a:gs>
              <a:gs pos="50000">
                <a:srgbClr val="0066CC">
                  <a:shade val="67500"/>
                  <a:satMod val="115000"/>
                </a:srgbClr>
              </a:gs>
              <a:gs pos="100000">
                <a:srgbClr val="0066CC">
                  <a:shade val="100000"/>
                  <a:satMod val="115000"/>
                </a:srgbClr>
              </a:gs>
            </a:gsLst>
            <a:lin ang="0" scaled="1"/>
            <a:tileRect/>
          </a:gradFill>
          <a:ln>
            <a:noFill/>
          </a:ln>
          <a:effectLst/>
        </p:spPr>
        <p:txBody>
          <a:bodyPr wrap="none" anchor="ct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p>
        </p:txBody>
      </p:sp>
      <p:sp>
        <p:nvSpPr>
          <p:cNvPr id="3" name="Rectangle 10"/>
          <p:cNvSpPr>
            <a:spLocks noChangeArrowheads="1"/>
          </p:cNvSpPr>
          <p:nvPr userDrawn="1"/>
        </p:nvSpPr>
        <p:spPr bwMode="auto">
          <a:xfrm>
            <a:off x="702733" y="996950"/>
            <a:ext cx="11489267" cy="166832"/>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sz="2400"/>
          </a:p>
        </p:txBody>
      </p:sp>
      <p:sp>
        <p:nvSpPr>
          <p:cNvPr id="4" name="Text Box 11"/>
          <p:cNvSpPr txBox="1">
            <a:spLocks noChangeArrowheads="1"/>
          </p:cNvSpPr>
          <p:nvPr userDrawn="1"/>
        </p:nvSpPr>
        <p:spPr bwMode="auto">
          <a:xfrm>
            <a:off x="322873" y="935906"/>
            <a:ext cx="34176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CC6AFE6F-DA54-4337-ADC7-9B4643189B01}" type="slidenum">
              <a:rPr lang="en-US" altLang="zh-CN" sz="1000" b="1" smtClean="0">
                <a:solidFill>
                  <a:schemeClr val="bg1"/>
                </a:solidFill>
                <a:ea typeface="宋体" panose="02010600030101010101" pitchFamily="2" charset="-122"/>
              </a:rPr>
              <a:pPr algn="r" eaLnBrk="1" hangingPunct="1">
                <a:defRPr/>
              </a:pPr>
              <a:t>‹#›</a:t>
            </a:fld>
            <a:endParaRPr lang="en-US" altLang="zh-CN" sz="1000" b="1" dirty="0">
              <a:solidFill>
                <a:schemeClr val="bg1"/>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flipH="1">
            <a:off x="-4" y="0"/>
            <a:ext cx="12192001" cy="6861398"/>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074" name="Rectangle 2"/>
          <p:cNvSpPr>
            <a:spLocks noGrp="1" noChangeArrowheads="1"/>
          </p:cNvSpPr>
          <p:nvPr>
            <p:ph type="ctrTitle"/>
          </p:nvPr>
        </p:nvSpPr>
        <p:spPr>
          <a:xfrm>
            <a:off x="1228298" y="828491"/>
            <a:ext cx="9430603" cy="1470025"/>
          </a:xfrm>
        </p:spPr>
        <p:txBody>
          <a:bodyPr anchor="ctr">
            <a:normAutofit/>
          </a:bodyPr>
          <a:lstStyle/>
          <a:p>
            <a:pPr eaLnBrk="1" hangingPunct="1"/>
            <a:r>
              <a:rPr lang="zh-CN" altLang="en-US" sz="4000" b="1" dirty="0">
                <a:solidFill>
                  <a:schemeClr val="bg1">
                    <a:lumMod val="95000"/>
                  </a:schemeClr>
                </a:solidFill>
                <a:latin typeface="黑体" panose="02010609060101010101" pitchFamily="49" charset="-122"/>
                <a:ea typeface="黑体" panose="02010609060101010101" pitchFamily="49" charset="-122"/>
              </a:rPr>
              <a:t>简单汉诺塔问题的</a:t>
            </a:r>
            <a:r>
              <a:rPr lang="en-US" altLang="zh-CN" sz="4000" b="1" dirty="0">
                <a:solidFill>
                  <a:schemeClr val="bg1">
                    <a:lumMod val="95000"/>
                  </a:schemeClr>
                </a:solidFill>
                <a:latin typeface="黑体" panose="02010609060101010101" pitchFamily="49" charset="-122"/>
                <a:ea typeface="黑体" panose="02010609060101010101" pitchFamily="49" charset="-122"/>
              </a:rPr>
              <a:t>python</a:t>
            </a:r>
            <a:r>
              <a:rPr lang="zh-CN" altLang="en-US" sz="4000" b="1" dirty="0">
                <a:solidFill>
                  <a:schemeClr val="bg1">
                    <a:lumMod val="95000"/>
                  </a:schemeClr>
                </a:solidFill>
                <a:latin typeface="黑体" panose="02010609060101010101" pitchFamily="49" charset="-122"/>
                <a:ea typeface="黑体" panose="02010609060101010101" pitchFamily="49" charset="-122"/>
              </a:rPr>
              <a:t>实现</a:t>
            </a:r>
          </a:p>
        </p:txBody>
      </p:sp>
      <p:sp>
        <p:nvSpPr>
          <p:cNvPr id="4099" name="Text Box 5"/>
          <p:cNvSpPr txBox="1">
            <a:spLocks noChangeArrowheads="1"/>
          </p:cNvSpPr>
          <p:nvPr/>
        </p:nvSpPr>
        <p:spPr bwMode="auto">
          <a:xfrm>
            <a:off x="4229739" y="4230414"/>
            <a:ext cx="38779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mn-cs"/>
              </a:rPr>
              <a:t>华中科技大学计算机科学与技术学院</a:t>
            </a:r>
          </a:p>
        </p:txBody>
      </p:sp>
      <p:sp>
        <p:nvSpPr>
          <p:cNvPr id="4100" name="Line 7"/>
          <p:cNvSpPr>
            <a:spLocks noChangeShapeType="1"/>
          </p:cNvSpPr>
          <p:nvPr/>
        </p:nvSpPr>
        <p:spPr bwMode="auto">
          <a:xfrm flipV="1">
            <a:off x="2070633" y="2085141"/>
            <a:ext cx="8196198" cy="1294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77" name="Text Box 3"/>
          <p:cNvSpPr txBox="1">
            <a:spLocks noChangeArrowheads="1"/>
          </p:cNvSpPr>
          <p:nvPr/>
        </p:nvSpPr>
        <p:spPr bwMode="auto">
          <a:xfrm>
            <a:off x="4700370" y="3584083"/>
            <a:ext cx="2954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prstClr val="white">
                    <a:lumMod val="95000"/>
                  </a:prstClr>
                </a:solidFill>
                <a:effectLst/>
                <a:uLnTx/>
                <a:uFillTx/>
                <a:latin typeface="华文隶书" panose="02010800040101010101" pitchFamily="2" charset="-122"/>
                <a:ea typeface="华文隶书" panose="02010800040101010101" pitchFamily="2" charset="-122"/>
                <a:cs typeface="+mn-cs"/>
              </a:rPr>
              <a:t>计算思维课程</a:t>
            </a:r>
            <a:endParaRPr kumimoji="1" lang="en-US" altLang="zh-CN" sz="3600" b="1" i="0" u="none" strike="noStrike" kern="1200" cap="none" spc="0" normalizeH="0" baseline="0" noProof="0" dirty="0">
              <a:ln>
                <a:noFill/>
              </a:ln>
              <a:solidFill>
                <a:prstClr val="white">
                  <a:lumMod val="95000"/>
                </a:prstClr>
              </a:solidFill>
              <a:effectLst/>
              <a:uLnTx/>
              <a:uFillTx/>
              <a:latin typeface="华文隶书" panose="02010800040101010101" pitchFamily="2" charset="-122"/>
              <a:ea typeface="华文隶书" panose="02010800040101010101" pitchFamily="2" charset="-122"/>
              <a:cs typeface="+mn-cs"/>
            </a:endParaRPr>
          </a:p>
        </p:txBody>
      </p:sp>
      <p:sp>
        <p:nvSpPr>
          <p:cNvPr id="3078" name="Text Box 4"/>
          <p:cNvSpPr txBox="1">
            <a:spLocks noChangeArrowheads="1"/>
          </p:cNvSpPr>
          <p:nvPr/>
        </p:nvSpPr>
        <p:spPr bwMode="auto">
          <a:xfrm>
            <a:off x="4700370" y="5699542"/>
            <a:ext cx="27735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隶书" panose="02010509060101010101" pitchFamily="49" charset="-122"/>
                <a:cs typeface="+mn-cs"/>
              </a:rPr>
              <a:t>2214705696@qq.com</a:t>
            </a:r>
          </a:p>
        </p:txBody>
      </p:sp>
    </p:spTree>
    <p:extLst>
      <p:ext uri="{BB962C8B-B14F-4D97-AF65-F5344CB8AC3E}">
        <p14:creationId xmlns:p14="http://schemas.microsoft.com/office/powerpoint/2010/main" val="2574705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编制简单计算器程序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1</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步：熟悉图形用户界面的制作</a:t>
            </a:r>
          </a:p>
        </p:txBody>
      </p:sp>
      <p:pic>
        <p:nvPicPr>
          <p:cNvPr id="5" name="图片 4">
            <a:extLst>
              <a:ext uri="{FF2B5EF4-FFF2-40B4-BE49-F238E27FC236}">
                <a16:creationId xmlns:a16="http://schemas.microsoft.com/office/drawing/2014/main" id="{FDB6F78F-3D0F-46E5-9D5F-CC527F5C34FA}"/>
              </a:ext>
            </a:extLst>
          </p:cNvPr>
          <p:cNvPicPr/>
          <p:nvPr/>
        </p:nvPicPr>
        <p:blipFill>
          <a:blip r:embed="rId2"/>
          <a:stretch>
            <a:fillRect/>
          </a:stretch>
        </p:blipFill>
        <p:spPr>
          <a:xfrm>
            <a:off x="7499230" y="2117826"/>
            <a:ext cx="4050308" cy="3844506"/>
          </a:xfrm>
          <a:prstGeom prst="rect">
            <a:avLst/>
          </a:prstGeom>
          <a:ln>
            <a:solidFill>
              <a:srgbClr val="C00000"/>
            </a:solidFill>
          </a:ln>
        </p:spPr>
      </p:pic>
      <p:pic>
        <p:nvPicPr>
          <p:cNvPr id="2" name="图片 1">
            <a:extLst>
              <a:ext uri="{FF2B5EF4-FFF2-40B4-BE49-F238E27FC236}">
                <a16:creationId xmlns:a16="http://schemas.microsoft.com/office/drawing/2014/main" id="{61C00539-8A49-486D-9CA7-749D349C2B99}"/>
              </a:ext>
            </a:extLst>
          </p:cNvPr>
          <p:cNvPicPr>
            <a:picLocks noChangeAspect="1"/>
          </p:cNvPicPr>
          <p:nvPr/>
        </p:nvPicPr>
        <p:blipFill>
          <a:blip r:embed="rId3"/>
          <a:stretch>
            <a:fillRect/>
          </a:stretch>
        </p:blipFill>
        <p:spPr>
          <a:xfrm>
            <a:off x="1191763" y="2117826"/>
            <a:ext cx="6117908" cy="4129208"/>
          </a:xfrm>
          <a:prstGeom prst="rect">
            <a:avLst/>
          </a:prstGeom>
          <a:ln>
            <a:solidFill>
              <a:srgbClr val="C00000"/>
            </a:solidFill>
          </a:ln>
        </p:spPr>
      </p:pic>
      <p:sp>
        <p:nvSpPr>
          <p:cNvPr id="3" name="文本框 2">
            <a:extLst>
              <a:ext uri="{FF2B5EF4-FFF2-40B4-BE49-F238E27FC236}">
                <a16:creationId xmlns:a16="http://schemas.microsoft.com/office/drawing/2014/main" id="{80DF3920-334A-4D8C-B04A-4D08C4471986}"/>
              </a:ext>
            </a:extLst>
          </p:cNvPr>
          <p:cNvSpPr txBox="1"/>
          <p:nvPr/>
        </p:nvSpPr>
        <p:spPr>
          <a:xfrm>
            <a:off x="5720333" y="5335422"/>
            <a:ext cx="2888625" cy="1055608"/>
          </a:xfrm>
          <a:prstGeom prst="roundRect">
            <a:avLst/>
          </a:prstGeom>
          <a:solidFill>
            <a:srgbClr val="FFFF00"/>
          </a:solidFill>
        </p:spPr>
        <p:txBody>
          <a:bodyPr wrap="non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对象名 </a:t>
            </a:r>
            <a:r>
              <a:rPr lang="en-US" altLang="zh-CN" sz="1400" dirty="0">
                <a:solidFill>
                  <a:srgbClr val="C00000"/>
                </a:solidFill>
                <a:latin typeface="微软雅黑" panose="020B0503020204020204" pitchFamily="34" charset="-122"/>
                <a:ea typeface="微软雅黑" panose="020B0503020204020204" pitchFamily="34" charset="-122"/>
              </a:rPr>
              <a:t>= … </a:t>
            </a:r>
            <a:r>
              <a:rPr lang="en-US" altLang="zh-CN" sz="14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用类创建一个对象</a:t>
            </a:r>
            <a:endParaRPr lang="en-US" altLang="zh-CN" sz="1400" dirty="0">
              <a:latin typeface="楷体" panose="02010609060101010101" pitchFamily="49" charset="-122"/>
              <a:ea typeface="楷体" panose="02010609060101010101" pitchFamily="49" charset="-122"/>
            </a:endParaRPr>
          </a:p>
          <a:p>
            <a:r>
              <a:rPr lang="en-US" altLang="zh-CN" sz="1400" dirty="0">
                <a:latin typeface="楷体" panose="02010609060101010101" pitchFamily="49" charset="-122"/>
                <a:ea typeface="楷体" panose="02010609060101010101" pitchFamily="49" charset="-122"/>
              </a:rPr>
              <a:t># </a:t>
            </a:r>
            <a:r>
              <a:rPr lang="zh-CN" altLang="en-US" sz="1400" dirty="0">
                <a:latin typeface="楷体" panose="02010609060101010101" pitchFamily="49" charset="-122"/>
                <a:ea typeface="楷体" panose="02010609060101010101" pitchFamily="49" charset="-122"/>
              </a:rPr>
              <a:t>先创建对象</a:t>
            </a:r>
            <a:endParaRPr lang="en-US" altLang="zh-CN" sz="1400" dirty="0">
              <a:latin typeface="楷体" panose="02010609060101010101" pitchFamily="49" charset="-122"/>
              <a:ea typeface="楷体" panose="02010609060101010101" pitchFamily="49" charset="-122"/>
            </a:endParaRPr>
          </a:p>
          <a:p>
            <a:r>
              <a:rPr lang="zh-CN" altLang="en-US" sz="1400" dirty="0">
                <a:solidFill>
                  <a:srgbClr val="C00000"/>
                </a:solidFill>
                <a:latin typeface="微软雅黑" panose="020B0503020204020204" pitchFamily="34" charset="-122"/>
                <a:ea typeface="微软雅黑" panose="020B0503020204020204" pitchFamily="34" charset="-122"/>
              </a:rPr>
              <a:t>对象</a:t>
            </a:r>
            <a:r>
              <a:rPr lang="en-US" altLang="zh-CN" sz="1400" dirty="0">
                <a:solidFill>
                  <a:srgbClr val="C00000"/>
                </a:solidFill>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函数（）</a:t>
            </a:r>
            <a:endParaRPr lang="en-US" altLang="zh-CN" sz="1400" dirty="0">
              <a:solidFill>
                <a:srgbClr val="C00000"/>
              </a:solidFill>
              <a:latin typeface="微软雅黑" panose="020B0503020204020204" pitchFamily="34" charset="-122"/>
              <a:ea typeface="微软雅黑" panose="020B0503020204020204" pitchFamily="34" charset="-122"/>
            </a:endParaRPr>
          </a:p>
          <a:p>
            <a:r>
              <a:rPr lang="en-US" altLang="zh-CN" sz="1400" dirty="0">
                <a:latin typeface="楷体" panose="02010609060101010101" pitchFamily="49" charset="-122"/>
                <a:ea typeface="楷体" panose="02010609060101010101" pitchFamily="49" charset="-122"/>
              </a:rPr>
              <a:t># </a:t>
            </a:r>
            <a:r>
              <a:rPr lang="zh-CN" altLang="en-US" sz="1400" dirty="0">
                <a:latin typeface="楷体" panose="02010609060101010101" pitchFamily="49" charset="-122"/>
                <a:ea typeface="楷体" panose="02010609060101010101" pitchFamily="49" charset="-122"/>
              </a:rPr>
              <a:t>再为对象赋值各种属性</a:t>
            </a:r>
          </a:p>
        </p:txBody>
      </p:sp>
      <p:sp>
        <p:nvSpPr>
          <p:cNvPr id="4" name="任意多边形: 形状 3">
            <a:extLst>
              <a:ext uri="{FF2B5EF4-FFF2-40B4-BE49-F238E27FC236}">
                <a16:creationId xmlns:a16="http://schemas.microsoft.com/office/drawing/2014/main" id="{FDEB652B-707C-4FF2-9083-D4D9C0E8993F}"/>
              </a:ext>
            </a:extLst>
          </p:cNvPr>
          <p:cNvSpPr/>
          <p:nvPr/>
        </p:nvSpPr>
        <p:spPr bwMode="auto">
          <a:xfrm>
            <a:off x="324294" y="2848280"/>
            <a:ext cx="2004237" cy="292396"/>
          </a:xfrm>
          <a:custGeom>
            <a:avLst/>
            <a:gdLst>
              <a:gd name="connsiteX0" fmla="*/ 2004237 w 2004237"/>
              <a:gd name="connsiteY0" fmla="*/ 0 h 292396"/>
              <a:gd name="connsiteX1" fmla="*/ 733646 w 2004237"/>
              <a:gd name="connsiteY1" fmla="*/ 10633 h 292396"/>
              <a:gd name="connsiteX2" fmla="*/ 584790 w 2004237"/>
              <a:gd name="connsiteY2" fmla="*/ 292396 h 292396"/>
              <a:gd name="connsiteX3" fmla="*/ 0 w 2004237"/>
              <a:gd name="connsiteY3" fmla="*/ 287080 h 292396"/>
            </a:gdLst>
            <a:ahLst/>
            <a:cxnLst>
              <a:cxn ang="0">
                <a:pos x="connsiteX0" y="connsiteY0"/>
              </a:cxn>
              <a:cxn ang="0">
                <a:pos x="connsiteX1" y="connsiteY1"/>
              </a:cxn>
              <a:cxn ang="0">
                <a:pos x="connsiteX2" y="connsiteY2"/>
              </a:cxn>
              <a:cxn ang="0">
                <a:pos x="connsiteX3" y="connsiteY3"/>
              </a:cxn>
            </a:cxnLst>
            <a:rect l="l" t="t" r="r" b="b"/>
            <a:pathLst>
              <a:path w="2004237" h="292396">
                <a:moveTo>
                  <a:pt x="2004237" y="0"/>
                </a:moveTo>
                <a:lnTo>
                  <a:pt x="733646" y="10633"/>
                </a:lnTo>
                <a:lnTo>
                  <a:pt x="584790" y="292396"/>
                </a:lnTo>
                <a:lnTo>
                  <a:pt x="0" y="287080"/>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任意多边形: 形状 5">
            <a:extLst>
              <a:ext uri="{FF2B5EF4-FFF2-40B4-BE49-F238E27FC236}">
                <a16:creationId xmlns:a16="http://schemas.microsoft.com/office/drawing/2014/main" id="{049A0DBD-2F5F-4EE5-9BE4-DE07DBB2EA56}"/>
              </a:ext>
            </a:extLst>
          </p:cNvPr>
          <p:cNvSpPr/>
          <p:nvPr/>
        </p:nvSpPr>
        <p:spPr bwMode="auto">
          <a:xfrm>
            <a:off x="489098" y="3767867"/>
            <a:ext cx="1419447" cy="292396"/>
          </a:xfrm>
          <a:custGeom>
            <a:avLst/>
            <a:gdLst>
              <a:gd name="connsiteX0" fmla="*/ 2004237 w 2004237"/>
              <a:gd name="connsiteY0" fmla="*/ 0 h 292396"/>
              <a:gd name="connsiteX1" fmla="*/ 733646 w 2004237"/>
              <a:gd name="connsiteY1" fmla="*/ 10633 h 292396"/>
              <a:gd name="connsiteX2" fmla="*/ 584790 w 2004237"/>
              <a:gd name="connsiteY2" fmla="*/ 292396 h 292396"/>
              <a:gd name="connsiteX3" fmla="*/ 0 w 2004237"/>
              <a:gd name="connsiteY3" fmla="*/ 287080 h 292396"/>
            </a:gdLst>
            <a:ahLst/>
            <a:cxnLst>
              <a:cxn ang="0">
                <a:pos x="connsiteX0" y="connsiteY0"/>
              </a:cxn>
              <a:cxn ang="0">
                <a:pos x="connsiteX1" y="connsiteY1"/>
              </a:cxn>
              <a:cxn ang="0">
                <a:pos x="connsiteX2" y="connsiteY2"/>
              </a:cxn>
              <a:cxn ang="0">
                <a:pos x="connsiteX3" y="connsiteY3"/>
              </a:cxn>
            </a:cxnLst>
            <a:rect l="l" t="t" r="r" b="b"/>
            <a:pathLst>
              <a:path w="2004237" h="292396">
                <a:moveTo>
                  <a:pt x="2004237" y="0"/>
                </a:moveTo>
                <a:lnTo>
                  <a:pt x="733646" y="10633"/>
                </a:lnTo>
                <a:lnTo>
                  <a:pt x="584790" y="292396"/>
                </a:lnTo>
                <a:lnTo>
                  <a:pt x="0" y="287080"/>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任意多边形: 形状 6">
            <a:extLst>
              <a:ext uri="{FF2B5EF4-FFF2-40B4-BE49-F238E27FC236}">
                <a16:creationId xmlns:a16="http://schemas.microsoft.com/office/drawing/2014/main" id="{4C791B39-9B15-4BC2-A60A-F80355A27BAE}"/>
              </a:ext>
            </a:extLst>
          </p:cNvPr>
          <p:cNvSpPr/>
          <p:nvPr/>
        </p:nvSpPr>
        <p:spPr bwMode="auto">
          <a:xfrm>
            <a:off x="482039" y="4456065"/>
            <a:ext cx="1419447" cy="292396"/>
          </a:xfrm>
          <a:custGeom>
            <a:avLst/>
            <a:gdLst>
              <a:gd name="connsiteX0" fmla="*/ 2004237 w 2004237"/>
              <a:gd name="connsiteY0" fmla="*/ 0 h 292396"/>
              <a:gd name="connsiteX1" fmla="*/ 733646 w 2004237"/>
              <a:gd name="connsiteY1" fmla="*/ 10633 h 292396"/>
              <a:gd name="connsiteX2" fmla="*/ 584790 w 2004237"/>
              <a:gd name="connsiteY2" fmla="*/ 292396 h 292396"/>
              <a:gd name="connsiteX3" fmla="*/ 0 w 2004237"/>
              <a:gd name="connsiteY3" fmla="*/ 287080 h 292396"/>
            </a:gdLst>
            <a:ahLst/>
            <a:cxnLst>
              <a:cxn ang="0">
                <a:pos x="connsiteX0" y="connsiteY0"/>
              </a:cxn>
              <a:cxn ang="0">
                <a:pos x="connsiteX1" y="connsiteY1"/>
              </a:cxn>
              <a:cxn ang="0">
                <a:pos x="connsiteX2" y="connsiteY2"/>
              </a:cxn>
              <a:cxn ang="0">
                <a:pos x="connsiteX3" y="connsiteY3"/>
              </a:cxn>
            </a:cxnLst>
            <a:rect l="l" t="t" r="r" b="b"/>
            <a:pathLst>
              <a:path w="2004237" h="292396">
                <a:moveTo>
                  <a:pt x="2004237" y="0"/>
                </a:moveTo>
                <a:lnTo>
                  <a:pt x="733646" y="10633"/>
                </a:lnTo>
                <a:lnTo>
                  <a:pt x="584790" y="292396"/>
                </a:lnTo>
                <a:lnTo>
                  <a:pt x="0" y="287080"/>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任意多边形: 形状 8">
            <a:extLst>
              <a:ext uri="{FF2B5EF4-FFF2-40B4-BE49-F238E27FC236}">
                <a16:creationId xmlns:a16="http://schemas.microsoft.com/office/drawing/2014/main" id="{5F4EFF7E-1A8A-4154-945E-E61C8A088E63}"/>
              </a:ext>
            </a:extLst>
          </p:cNvPr>
          <p:cNvSpPr/>
          <p:nvPr/>
        </p:nvSpPr>
        <p:spPr bwMode="auto">
          <a:xfrm>
            <a:off x="544062" y="5338394"/>
            <a:ext cx="1419447" cy="292396"/>
          </a:xfrm>
          <a:custGeom>
            <a:avLst/>
            <a:gdLst>
              <a:gd name="connsiteX0" fmla="*/ 2004237 w 2004237"/>
              <a:gd name="connsiteY0" fmla="*/ 0 h 292396"/>
              <a:gd name="connsiteX1" fmla="*/ 733646 w 2004237"/>
              <a:gd name="connsiteY1" fmla="*/ 10633 h 292396"/>
              <a:gd name="connsiteX2" fmla="*/ 584790 w 2004237"/>
              <a:gd name="connsiteY2" fmla="*/ 292396 h 292396"/>
              <a:gd name="connsiteX3" fmla="*/ 0 w 2004237"/>
              <a:gd name="connsiteY3" fmla="*/ 287080 h 292396"/>
            </a:gdLst>
            <a:ahLst/>
            <a:cxnLst>
              <a:cxn ang="0">
                <a:pos x="connsiteX0" y="connsiteY0"/>
              </a:cxn>
              <a:cxn ang="0">
                <a:pos x="connsiteX1" y="connsiteY1"/>
              </a:cxn>
              <a:cxn ang="0">
                <a:pos x="connsiteX2" y="connsiteY2"/>
              </a:cxn>
              <a:cxn ang="0">
                <a:pos x="connsiteX3" y="connsiteY3"/>
              </a:cxn>
            </a:cxnLst>
            <a:rect l="l" t="t" r="r" b="b"/>
            <a:pathLst>
              <a:path w="2004237" h="292396">
                <a:moveTo>
                  <a:pt x="2004237" y="0"/>
                </a:moveTo>
                <a:lnTo>
                  <a:pt x="733646" y="10633"/>
                </a:lnTo>
                <a:lnTo>
                  <a:pt x="584790" y="292396"/>
                </a:lnTo>
                <a:lnTo>
                  <a:pt x="0" y="287080"/>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8C74FD8F-FE18-442F-91A3-55098DA6427C}"/>
              </a:ext>
            </a:extLst>
          </p:cNvPr>
          <p:cNvSpPr txBox="1"/>
          <p:nvPr/>
        </p:nvSpPr>
        <p:spPr>
          <a:xfrm>
            <a:off x="304773" y="2586670"/>
            <a:ext cx="746816" cy="523220"/>
          </a:xfrm>
          <a:prstGeom prst="rect">
            <a:avLst/>
          </a:prstGeom>
          <a:noFill/>
        </p:spPr>
        <p:txBody>
          <a:bodyPr wrap="square" rtlCol="0">
            <a:spAutoFit/>
          </a:bodyPr>
          <a:lstStyle/>
          <a:p>
            <a:pPr algn="ctr"/>
            <a:r>
              <a:rPr lang="zh-CN" altLang="en-US" sz="1400" dirty="0"/>
              <a:t>主窗口对象</a:t>
            </a:r>
          </a:p>
        </p:txBody>
      </p:sp>
      <p:sp>
        <p:nvSpPr>
          <p:cNvPr id="16" name="文本框 15">
            <a:extLst>
              <a:ext uri="{FF2B5EF4-FFF2-40B4-BE49-F238E27FC236}">
                <a16:creationId xmlns:a16="http://schemas.microsoft.com/office/drawing/2014/main" id="{836EC31F-713C-4B1A-A262-6D569283CDC1}"/>
              </a:ext>
            </a:extLst>
          </p:cNvPr>
          <p:cNvSpPr txBox="1"/>
          <p:nvPr/>
        </p:nvSpPr>
        <p:spPr>
          <a:xfrm>
            <a:off x="391457" y="3505692"/>
            <a:ext cx="573448" cy="523220"/>
          </a:xfrm>
          <a:prstGeom prst="rect">
            <a:avLst/>
          </a:prstGeom>
          <a:noFill/>
        </p:spPr>
        <p:txBody>
          <a:bodyPr wrap="square" rtlCol="0">
            <a:spAutoFit/>
          </a:bodyPr>
          <a:lstStyle/>
          <a:p>
            <a:pPr algn="ctr"/>
            <a:r>
              <a:rPr lang="zh-CN" altLang="en-US" sz="1400" dirty="0"/>
              <a:t>按钮对象</a:t>
            </a:r>
          </a:p>
        </p:txBody>
      </p:sp>
      <p:sp>
        <p:nvSpPr>
          <p:cNvPr id="18" name="文本框 17">
            <a:extLst>
              <a:ext uri="{FF2B5EF4-FFF2-40B4-BE49-F238E27FC236}">
                <a16:creationId xmlns:a16="http://schemas.microsoft.com/office/drawing/2014/main" id="{5FC7E658-08EB-44AE-BE35-18764A5DF4B5}"/>
              </a:ext>
            </a:extLst>
          </p:cNvPr>
          <p:cNvSpPr txBox="1"/>
          <p:nvPr/>
        </p:nvSpPr>
        <p:spPr>
          <a:xfrm>
            <a:off x="391457" y="4223886"/>
            <a:ext cx="573448" cy="523220"/>
          </a:xfrm>
          <a:prstGeom prst="rect">
            <a:avLst/>
          </a:prstGeom>
          <a:noFill/>
        </p:spPr>
        <p:txBody>
          <a:bodyPr wrap="square" rtlCol="0">
            <a:spAutoFit/>
          </a:bodyPr>
          <a:lstStyle/>
          <a:p>
            <a:pPr algn="ctr"/>
            <a:r>
              <a:rPr lang="zh-CN" altLang="en-US" sz="1400" dirty="0"/>
              <a:t>标签对象</a:t>
            </a:r>
          </a:p>
        </p:txBody>
      </p:sp>
      <p:sp>
        <p:nvSpPr>
          <p:cNvPr id="20" name="文本框 19">
            <a:extLst>
              <a:ext uri="{FF2B5EF4-FFF2-40B4-BE49-F238E27FC236}">
                <a16:creationId xmlns:a16="http://schemas.microsoft.com/office/drawing/2014/main" id="{E91BAB04-A799-4E22-B9D8-4B9FF74CBE8F}"/>
              </a:ext>
            </a:extLst>
          </p:cNvPr>
          <p:cNvSpPr txBox="1"/>
          <p:nvPr/>
        </p:nvSpPr>
        <p:spPr>
          <a:xfrm>
            <a:off x="290093" y="5075429"/>
            <a:ext cx="776176" cy="523220"/>
          </a:xfrm>
          <a:prstGeom prst="rect">
            <a:avLst/>
          </a:prstGeom>
          <a:noFill/>
        </p:spPr>
        <p:txBody>
          <a:bodyPr wrap="square" rtlCol="0">
            <a:spAutoFit/>
          </a:bodyPr>
          <a:lstStyle/>
          <a:p>
            <a:pPr algn="ctr"/>
            <a:r>
              <a:rPr lang="zh-CN" altLang="en-US" sz="1400" dirty="0"/>
              <a:t>输入框对象</a:t>
            </a:r>
          </a:p>
        </p:txBody>
      </p:sp>
    </p:spTree>
    <p:extLst>
      <p:ext uri="{BB962C8B-B14F-4D97-AF65-F5344CB8AC3E}">
        <p14:creationId xmlns:p14="http://schemas.microsoft.com/office/powerpoint/2010/main" val="26753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1" grpId="0"/>
      <p:bldP spid="16" grpId="0"/>
      <p:bldP spid="18"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编制简单计算器程序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步：完成图形用户界面的制作</a:t>
            </a:r>
          </a:p>
        </p:txBody>
      </p:sp>
      <p:pic>
        <p:nvPicPr>
          <p:cNvPr id="3" name="图片 2">
            <a:extLst>
              <a:ext uri="{FF2B5EF4-FFF2-40B4-BE49-F238E27FC236}">
                <a16:creationId xmlns:a16="http://schemas.microsoft.com/office/drawing/2014/main" id="{6D65A63C-5854-4DBD-B7D9-390D73DBD8AE}"/>
              </a:ext>
            </a:extLst>
          </p:cNvPr>
          <p:cNvPicPr>
            <a:picLocks noChangeAspect="1"/>
          </p:cNvPicPr>
          <p:nvPr/>
        </p:nvPicPr>
        <p:blipFill>
          <a:blip r:embed="rId2"/>
          <a:stretch>
            <a:fillRect/>
          </a:stretch>
        </p:blipFill>
        <p:spPr>
          <a:xfrm>
            <a:off x="896563" y="1913860"/>
            <a:ext cx="5784341" cy="4765439"/>
          </a:xfrm>
          <a:prstGeom prst="rect">
            <a:avLst/>
          </a:prstGeom>
        </p:spPr>
      </p:pic>
      <p:pic>
        <p:nvPicPr>
          <p:cNvPr id="4" name="图片 3">
            <a:extLst>
              <a:ext uri="{FF2B5EF4-FFF2-40B4-BE49-F238E27FC236}">
                <a16:creationId xmlns:a16="http://schemas.microsoft.com/office/drawing/2014/main" id="{F5A48095-613E-4726-BD60-0EE651730B56}"/>
              </a:ext>
            </a:extLst>
          </p:cNvPr>
          <p:cNvPicPr/>
          <p:nvPr/>
        </p:nvPicPr>
        <p:blipFill>
          <a:blip r:embed="rId3"/>
          <a:stretch>
            <a:fillRect/>
          </a:stretch>
        </p:blipFill>
        <p:spPr>
          <a:xfrm>
            <a:off x="6807704" y="2360781"/>
            <a:ext cx="4573659" cy="3871595"/>
          </a:xfrm>
          <a:prstGeom prst="rect">
            <a:avLst/>
          </a:prstGeom>
        </p:spPr>
      </p:pic>
      <p:grpSp>
        <p:nvGrpSpPr>
          <p:cNvPr id="8" name="Group 15">
            <a:extLst>
              <a:ext uri="{FF2B5EF4-FFF2-40B4-BE49-F238E27FC236}">
                <a16:creationId xmlns:a16="http://schemas.microsoft.com/office/drawing/2014/main" id="{61FAF837-6F15-4AAE-8F39-BFE119A74BA6}"/>
              </a:ext>
            </a:extLst>
          </p:cNvPr>
          <p:cNvGrpSpPr>
            <a:grpSpLocks/>
          </p:cNvGrpSpPr>
          <p:nvPr/>
        </p:nvGrpSpPr>
        <p:grpSpPr bwMode="auto">
          <a:xfrm>
            <a:off x="10162115" y="2695575"/>
            <a:ext cx="1928813" cy="1466850"/>
            <a:chOff x="1147" y="2134"/>
            <a:chExt cx="1215" cy="924"/>
          </a:xfrm>
        </p:grpSpPr>
        <p:sp>
          <p:nvSpPr>
            <p:cNvPr id="9" name="AutoShape 39">
              <a:extLst>
                <a:ext uri="{FF2B5EF4-FFF2-40B4-BE49-F238E27FC236}">
                  <a16:creationId xmlns:a16="http://schemas.microsoft.com/office/drawing/2014/main" id="{66CFA33D-DB6E-4619-8758-C7F899FBC802}"/>
                </a:ext>
              </a:extLst>
            </p:cNvPr>
            <p:cNvSpPr>
              <a:spLocks noChangeArrowheads="1"/>
            </p:cNvSpPr>
            <p:nvPr/>
          </p:nvSpPr>
          <p:spPr bwMode="gray">
            <a:xfrm>
              <a:off x="1147" y="2134"/>
              <a:ext cx="1215" cy="92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10" name="Oval 40">
              <a:extLst>
                <a:ext uri="{FF2B5EF4-FFF2-40B4-BE49-F238E27FC236}">
                  <a16:creationId xmlns:a16="http://schemas.microsoft.com/office/drawing/2014/main" id="{4AC1FFC7-B597-418F-B894-86DA79E81092}"/>
                </a:ext>
              </a:extLst>
            </p:cNvPr>
            <p:cNvSpPr>
              <a:spLocks noChangeArrowheads="1"/>
            </p:cNvSpPr>
            <p:nvPr/>
          </p:nvSpPr>
          <p:spPr bwMode="gray">
            <a:xfrm>
              <a:off x="1247" y="2210"/>
              <a:ext cx="1015" cy="771"/>
            </a:xfrm>
            <a:prstGeom prst="ellipse">
              <a:avLst/>
            </a:prstGeom>
            <a:solidFill>
              <a:srgbClr val="0080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latin typeface="宋体" panose="02010600030101010101" pitchFamily="2" charset="-122"/>
                <a:ea typeface="宋体" panose="02010600030101010101" pitchFamily="2" charset="-122"/>
              </a:endParaRPr>
            </a:p>
          </p:txBody>
        </p:sp>
        <p:sp>
          <p:nvSpPr>
            <p:cNvPr id="11" name="Text Box 84">
              <a:extLst>
                <a:ext uri="{FF2B5EF4-FFF2-40B4-BE49-F238E27FC236}">
                  <a16:creationId xmlns:a16="http://schemas.microsoft.com/office/drawing/2014/main" id="{BF690DF9-D76B-4BC1-822F-372E3F1BCE2A}"/>
                </a:ext>
              </a:extLst>
            </p:cNvPr>
            <p:cNvSpPr txBox="1">
              <a:spLocks noChangeArrowheads="1"/>
            </p:cNvSpPr>
            <p:nvPr/>
          </p:nvSpPr>
          <p:spPr bwMode="auto">
            <a:xfrm>
              <a:off x="1330" y="2256"/>
              <a:ext cx="849" cy="679"/>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lvl="0" algn="just" eaLnBrk="1" hangingPunct="1"/>
              <a:r>
                <a:rPr kumimoji="0" lang="zh-CN" altLang="en-US" sz="1600" dirty="0">
                  <a:solidFill>
                    <a:srgbClr val="FFFFFF"/>
                  </a:solidFill>
                  <a:latin typeface="微软雅黑" panose="020B0503020204020204" pitchFamily="34" charset="-122"/>
                  <a:ea typeface="微软雅黑" panose="020B0503020204020204" pitchFamily="34" charset="-122"/>
                </a:rPr>
                <a:t>输入框中可输入</a:t>
              </a:r>
              <a:r>
                <a:rPr kumimoji="0" lang="en-US" altLang="zh-CN" sz="1600" dirty="0">
                  <a:solidFill>
                    <a:srgbClr val="FFFFFF"/>
                  </a:solidFill>
                  <a:latin typeface="微软雅黑" panose="020B0503020204020204" pitchFamily="34" charset="-122"/>
                  <a:ea typeface="微软雅黑" panose="020B0503020204020204" pitchFamily="34" charset="-122"/>
                </a:rPr>
                <a:t>,</a:t>
              </a:r>
              <a:r>
                <a:rPr kumimoji="0" lang="zh-CN" altLang="en-US" sz="1600" dirty="0">
                  <a:solidFill>
                    <a:srgbClr val="FFFFFF"/>
                  </a:solidFill>
                  <a:latin typeface="微软雅黑" panose="020B0503020204020204" pitchFamily="34" charset="-122"/>
                  <a:ea typeface="微软雅黑" panose="020B0503020204020204" pitchFamily="34" charset="-122"/>
                </a:rPr>
                <a:t> 按钮可按下但无反应，为什么？</a:t>
              </a:r>
            </a:p>
          </p:txBody>
        </p:sp>
      </p:grpSp>
    </p:spTree>
    <p:extLst>
      <p:ext uri="{BB962C8B-B14F-4D97-AF65-F5344CB8AC3E}">
        <p14:creationId xmlns:p14="http://schemas.microsoft.com/office/powerpoint/2010/main" val="400860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编制简单计算器程序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步：编制执行加、减、乘、除的程序</a:t>
            </a:r>
          </a:p>
        </p:txBody>
      </p:sp>
      <p:pic>
        <p:nvPicPr>
          <p:cNvPr id="3" name="图片 2">
            <a:extLst>
              <a:ext uri="{FF2B5EF4-FFF2-40B4-BE49-F238E27FC236}">
                <a16:creationId xmlns:a16="http://schemas.microsoft.com/office/drawing/2014/main" id="{6D32D015-C0F0-42E4-B262-AA54C0A54DC3}"/>
              </a:ext>
            </a:extLst>
          </p:cNvPr>
          <p:cNvPicPr>
            <a:picLocks noChangeAspect="1"/>
          </p:cNvPicPr>
          <p:nvPr/>
        </p:nvPicPr>
        <p:blipFill>
          <a:blip r:embed="rId2"/>
          <a:stretch>
            <a:fillRect/>
          </a:stretch>
        </p:blipFill>
        <p:spPr>
          <a:xfrm>
            <a:off x="3573478" y="1860288"/>
            <a:ext cx="6325547" cy="4774020"/>
          </a:xfrm>
          <a:prstGeom prst="rect">
            <a:avLst/>
          </a:prstGeom>
        </p:spPr>
      </p:pic>
      <p:sp>
        <p:nvSpPr>
          <p:cNvPr id="4" name="任意多边形: 形状 3">
            <a:extLst>
              <a:ext uri="{FF2B5EF4-FFF2-40B4-BE49-F238E27FC236}">
                <a16:creationId xmlns:a16="http://schemas.microsoft.com/office/drawing/2014/main" id="{C396DE4E-17FC-464B-B528-694A01E07D18}"/>
              </a:ext>
            </a:extLst>
          </p:cNvPr>
          <p:cNvSpPr/>
          <p:nvPr/>
        </p:nvSpPr>
        <p:spPr bwMode="auto">
          <a:xfrm>
            <a:off x="2803504" y="5145747"/>
            <a:ext cx="4258339" cy="340242"/>
          </a:xfrm>
          <a:custGeom>
            <a:avLst/>
            <a:gdLst>
              <a:gd name="connsiteX0" fmla="*/ 4258339 w 4258339"/>
              <a:gd name="connsiteY0" fmla="*/ 0 h 340242"/>
              <a:gd name="connsiteX1" fmla="*/ 2434855 w 4258339"/>
              <a:gd name="connsiteY1" fmla="*/ 5317 h 340242"/>
              <a:gd name="connsiteX2" fmla="*/ 723014 w 4258339"/>
              <a:gd name="connsiteY2" fmla="*/ 340242 h 340242"/>
              <a:gd name="connsiteX3" fmla="*/ 0 w 4258339"/>
              <a:gd name="connsiteY3" fmla="*/ 334926 h 340242"/>
            </a:gdLst>
            <a:ahLst/>
            <a:cxnLst>
              <a:cxn ang="0">
                <a:pos x="connsiteX0" y="connsiteY0"/>
              </a:cxn>
              <a:cxn ang="0">
                <a:pos x="connsiteX1" y="connsiteY1"/>
              </a:cxn>
              <a:cxn ang="0">
                <a:pos x="connsiteX2" y="connsiteY2"/>
              </a:cxn>
              <a:cxn ang="0">
                <a:pos x="connsiteX3" y="connsiteY3"/>
              </a:cxn>
            </a:cxnLst>
            <a:rect l="l" t="t" r="r" b="b"/>
            <a:pathLst>
              <a:path w="4258339" h="340242">
                <a:moveTo>
                  <a:pt x="4258339" y="0"/>
                </a:moveTo>
                <a:lnTo>
                  <a:pt x="2434855" y="5317"/>
                </a:lnTo>
                <a:lnTo>
                  <a:pt x="723014" y="340242"/>
                </a:lnTo>
                <a:lnTo>
                  <a:pt x="0" y="334926"/>
                </a:lnTo>
              </a:path>
            </a:pathLst>
          </a:cu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id="{130AF0C5-90A1-4174-9986-87817B47D613}"/>
              </a:ext>
            </a:extLst>
          </p:cNvPr>
          <p:cNvSpPr txBox="1"/>
          <p:nvPr/>
        </p:nvSpPr>
        <p:spPr>
          <a:xfrm>
            <a:off x="2653761" y="4628829"/>
            <a:ext cx="1298059" cy="830997"/>
          </a:xfrm>
          <a:prstGeom prst="rect">
            <a:avLst/>
          </a:prstGeom>
          <a:noFill/>
        </p:spPr>
        <p:txBody>
          <a:bodyPr wrap="square" rtlCol="0">
            <a:spAutoFit/>
          </a:bodyPr>
          <a:lstStyle/>
          <a:p>
            <a:r>
              <a:rPr lang="zh-CN" altLang="en-US" sz="1600" dirty="0"/>
              <a:t>输入的是数字型字符，转换成数值</a:t>
            </a:r>
          </a:p>
        </p:txBody>
      </p:sp>
      <p:cxnSp>
        <p:nvCxnSpPr>
          <p:cNvPr id="7" name="直接连接符 6">
            <a:extLst>
              <a:ext uri="{FF2B5EF4-FFF2-40B4-BE49-F238E27FC236}">
                <a16:creationId xmlns:a16="http://schemas.microsoft.com/office/drawing/2014/main" id="{394AF608-BB99-48B1-AC3C-B5C227BE5B91}"/>
              </a:ext>
            </a:extLst>
          </p:cNvPr>
          <p:cNvCxnSpPr>
            <a:stCxn id="4" idx="1"/>
          </p:cNvCxnSpPr>
          <p:nvPr/>
        </p:nvCxnSpPr>
        <p:spPr bwMode="auto">
          <a:xfrm flipV="1">
            <a:off x="5238359" y="5145747"/>
            <a:ext cx="1775638" cy="5317"/>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任意多边形: 形状 9">
            <a:extLst>
              <a:ext uri="{FF2B5EF4-FFF2-40B4-BE49-F238E27FC236}">
                <a16:creationId xmlns:a16="http://schemas.microsoft.com/office/drawing/2014/main" id="{0A4D5D50-DDAA-4E37-8F54-3913970AD640}"/>
              </a:ext>
            </a:extLst>
          </p:cNvPr>
          <p:cNvSpPr/>
          <p:nvPr/>
        </p:nvSpPr>
        <p:spPr bwMode="auto">
          <a:xfrm>
            <a:off x="2766290" y="2362599"/>
            <a:ext cx="4676553" cy="551461"/>
          </a:xfrm>
          <a:custGeom>
            <a:avLst/>
            <a:gdLst>
              <a:gd name="connsiteX0" fmla="*/ 4258339 w 4258339"/>
              <a:gd name="connsiteY0" fmla="*/ 0 h 340242"/>
              <a:gd name="connsiteX1" fmla="*/ 2434855 w 4258339"/>
              <a:gd name="connsiteY1" fmla="*/ 5317 h 340242"/>
              <a:gd name="connsiteX2" fmla="*/ 723014 w 4258339"/>
              <a:gd name="connsiteY2" fmla="*/ 340242 h 340242"/>
              <a:gd name="connsiteX3" fmla="*/ 0 w 4258339"/>
              <a:gd name="connsiteY3" fmla="*/ 334926 h 340242"/>
            </a:gdLst>
            <a:ahLst/>
            <a:cxnLst>
              <a:cxn ang="0">
                <a:pos x="connsiteX0" y="connsiteY0"/>
              </a:cxn>
              <a:cxn ang="0">
                <a:pos x="connsiteX1" y="connsiteY1"/>
              </a:cxn>
              <a:cxn ang="0">
                <a:pos x="connsiteX2" y="connsiteY2"/>
              </a:cxn>
              <a:cxn ang="0">
                <a:pos x="connsiteX3" y="connsiteY3"/>
              </a:cxn>
            </a:cxnLst>
            <a:rect l="l" t="t" r="r" b="b"/>
            <a:pathLst>
              <a:path w="4258339" h="340242">
                <a:moveTo>
                  <a:pt x="4258339" y="0"/>
                </a:moveTo>
                <a:lnTo>
                  <a:pt x="2434855" y="5317"/>
                </a:lnTo>
                <a:lnTo>
                  <a:pt x="723014" y="340242"/>
                </a:lnTo>
                <a:lnTo>
                  <a:pt x="0" y="334926"/>
                </a:lnTo>
              </a:path>
            </a:pathLst>
          </a:cu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9E3D1795-44ED-406E-9A59-AD49B677D3F9}"/>
              </a:ext>
            </a:extLst>
          </p:cNvPr>
          <p:cNvSpPr txBox="1"/>
          <p:nvPr/>
        </p:nvSpPr>
        <p:spPr>
          <a:xfrm>
            <a:off x="2653760" y="2079030"/>
            <a:ext cx="1298059" cy="830997"/>
          </a:xfrm>
          <a:prstGeom prst="rect">
            <a:avLst/>
          </a:prstGeom>
          <a:noFill/>
        </p:spPr>
        <p:txBody>
          <a:bodyPr wrap="square" rtlCol="0">
            <a:spAutoFit/>
          </a:bodyPr>
          <a:lstStyle/>
          <a:p>
            <a:r>
              <a:rPr lang="zh-CN" altLang="en-US" sz="1600" dirty="0"/>
              <a:t>输入框对象及获取输入框中的输入</a:t>
            </a:r>
          </a:p>
        </p:txBody>
      </p:sp>
      <p:cxnSp>
        <p:nvCxnSpPr>
          <p:cNvPr id="14" name="直接连接符 13">
            <a:extLst>
              <a:ext uri="{FF2B5EF4-FFF2-40B4-BE49-F238E27FC236}">
                <a16:creationId xmlns:a16="http://schemas.microsoft.com/office/drawing/2014/main" id="{40BB9BF4-FF59-41D1-9250-A6CCC2D59EDB}"/>
              </a:ext>
            </a:extLst>
          </p:cNvPr>
          <p:cNvCxnSpPr/>
          <p:nvPr/>
        </p:nvCxnSpPr>
        <p:spPr bwMode="auto">
          <a:xfrm>
            <a:off x="5818981" y="2362599"/>
            <a:ext cx="1545265" cy="1"/>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任意多边形: 形状 14">
            <a:extLst>
              <a:ext uri="{FF2B5EF4-FFF2-40B4-BE49-F238E27FC236}">
                <a16:creationId xmlns:a16="http://schemas.microsoft.com/office/drawing/2014/main" id="{1E7AC817-4C84-476C-A651-C97D8474E104}"/>
              </a:ext>
            </a:extLst>
          </p:cNvPr>
          <p:cNvSpPr/>
          <p:nvPr/>
        </p:nvSpPr>
        <p:spPr bwMode="auto">
          <a:xfrm>
            <a:off x="2766290" y="4197818"/>
            <a:ext cx="3228753" cy="340242"/>
          </a:xfrm>
          <a:custGeom>
            <a:avLst/>
            <a:gdLst>
              <a:gd name="connsiteX0" fmla="*/ 4258339 w 4258339"/>
              <a:gd name="connsiteY0" fmla="*/ 0 h 340242"/>
              <a:gd name="connsiteX1" fmla="*/ 2434855 w 4258339"/>
              <a:gd name="connsiteY1" fmla="*/ 5317 h 340242"/>
              <a:gd name="connsiteX2" fmla="*/ 723014 w 4258339"/>
              <a:gd name="connsiteY2" fmla="*/ 340242 h 340242"/>
              <a:gd name="connsiteX3" fmla="*/ 0 w 4258339"/>
              <a:gd name="connsiteY3" fmla="*/ 334926 h 340242"/>
            </a:gdLst>
            <a:ahLst/>
            <a:cxnLst>
              <a:cxn ang="0">
                <a:pos x="connsiteX0" y="connsiteY0"/>
              </a:cxn>
              <a:cxn ang="0">
                <a:pos x="connsiteX1" y="connsiteY1"/>
              </a:cxn>
              <a:cxn ang="0">
                <a:pos x="connsiteX2" y="connsiteY2"/>
              </a:cxn>
              <a:cxn ang="0">
                <a:pos x="connsiteX3" y="connsiteY3"/>
              </a:cxn>
            </a:cxnLst>
            <a:rect l="l" t="t" r="r" b="b"/>
            <a:pathLst>
              <a:path w="4258339" h="340242">
                <a:moveTo>
                  <a:pt x="4258339" y="0"/>
                </a:moveTo>
                <a:lnTo>
                  <a:pt x="2434855" y="5317"/>
                </a:lnTo>
                <a:lnTo>
                  <a:pt x="723014" y="340242"/>
                </a:lnTo>
                <a:lnTo>
                  <a:pt x="0" y="334926"/>
                </a:lnTo>
              </a:path>
            </a:pathLst>
          </a:cu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文本框 15">
            <a:extLst>
              <a:ext uri="{FF2B5EF4-FFF2-40B4-BE49-F238E27FC236}">
                <a16:creationId xmlns:a16="http://schemas.microsoft.com/office/drawing/2014/main" id="{9DD2DEEA-3204-4724-975B-B00D25407E11}"/>
              </a:ext>
            </a:extLst>
          </p:cNvPr>
          <p:cNvSpPr txBox="1"/>
          <p:nvPr/>
        </p:nvSpPr>
        <p:spPr>
          <a:xfrm>
            <a:off x="2644014" y="3722340"/>
            <a:ext cx="1298059" cy="830997"/>
          </a:xfrm>
          <a:prstGeom prst="rect">
            <a:avLst/>
          </a:prstGeom>
          <a:noFill/>
        </p:spPr>
        <p:txBody>
          <a:bodyPr wrap="square" rtlCol="0">
            <a:spAutoFit/>
          </a:bodyPr>
          <a:lstStyle/>
          <a:p>
            <a:r>
              <a:rPr lang="zh-CN" altLang="en-US" sz="1600" dirty="0"/>
              <a:t>输入框对象及向输入框中写回结果</a:t>
            </a:r>
          </a:p>
        </p:txBody>
      </p:sp>
      <p:cxnSp>
        <p:nvCxnSpPr>
          <p:cNvPr id="17" name="直接连接符 16">
            <a:extLst>
              <a:ext uri="{FF2B5EF4-FFF2-40B4-BE49-F238E27FC236}">
                <a16:creationId xmlns:a16="http://schemas.microsoft.com/office/drawing/2014/main" id="{007F41D5-636A-4F68-B184-D916C21C604D}"/>
              </a:ext>
            </a:extLst>
          </p:cNvPr>
          <p:cNvCxnSpPr/>
          <p:nvPr/>
        </p:nvCxnSpPr>
        <p:spPr bwMode="auto">
          <a:xfrm>
            <a:off x="4401932" y="4197818"/>
            <a:ext cx="1545265" cy="1"/>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任意多边形: 形状 17">
            <a:extLst>
              <a:ext uri="{FF2B5EF4-FFF2-40B4-BE49-F238E27FC236}">
                <a16:creationId xmlns:a16="http://schemas.microsoft.com/office/drawing/2014/main" id="{B5194F58-FE7A-408C-85E9-E0546C07086D}"/>
              </a:ext>
            </a:extLst>
          </p:cNvPr>
          <p:cNvSpPr/>
          <p:nvPr/>
        </p:nvSpPr>
        <p:spPr bwMode="auto">
          <a:xfrm flipV="1">
            <a:off x="2916562" y="6297046"/>
            <a:ext cx="4419109" cy="280833"/>
          </a:xfrm>
          <a:custGeom>
            <a:avLst/>
            <a:gdLst>
              <a:gd name="connsiteX0" fmla="*/ 4258339 w 4258339"/>
              <a:gd name="connsiteY0" fmla="*/ 0 h 340242"/>
              <a:gd name="connsiteX1" fmla="*/ 2434855 w 4258339"/>
              <a:gd name="connsiteY1" fmla="*/ 5317 h 340242"/>
              <a:gd name="connsiteX2" fmla="*/ 723014 w 4258339"/>
              <a:gd name="connsiteY2" fmla="*/ 340242 h 340242"/>
              <a:gd name="connsiteX3" fmla="*/ 0 w 4258339"/>
              <a:gd name="connsiteY3" fmla="*/ 334926 h 340242"/>
            </a:gdLst>
            <a:ahLst/>
            <a:cxnLst>
              <a:cxn ang="0">
                <a:pos x="connsiteX0" y="connsiteY0"/>
              </a:cxn>
              <a:cxn ang="0">
                <a:pos x="connsiteX1" y="connsiteY1"/>
              </a:cxn>
              <a:cxn ang="0">
                <a:pos x="connsiteX2" y="connsiteY2"/>
              </a:cxn>
              <a:cxn ang="0">
                <a:pos x="connsiteX3" y="connsiteY3"/>
              </a:cxn>
            </a:cxnLst>
            <a:rect l="l" t="t" r="r" b="b"/>
            <a:pathLst>
              <a:path w="4258339" h="340242">
                <a:moveTo>
                  <a:pt x="4258339" y="0"/>
                </a:moveTo>
                <a:lnTo>
                  <a:pt x="2434855" y="5317"/>
                </a:lnTo>
                <a:lnTo>
                  <a:pt x="723014" y="340242"/>
                </a:lnTo>
                <a:lnTo>
                  <a:pt x="0" y="334926"/>
                </a:lnTo>
              </a:path>
            </a:pathLst>
          </a:cu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文本框 18">
            <a:extLst>
              <a:ext uri="{FF2B5EF4-FFF2-40B4-BE49-F238E27FC236}">
                <a16:creationId xmlns:a16="http://schemas.microsoft.com/office/drawing/2014/main" id="{7236F8F8-DBD3-4AC4-9F33-FA63777B4457}"/>
              </a:ext>
            </a:extLst>
          </p:cNvPr>
          <p:cNvSpPr txBox="1"/>
          <p:nvPr/>
        </p:nvSpPr>
        <p:spPr>
          <a:xfrm>
            <a:off x="2653760" y="5712272"/>
            <a:ext cx="1474688" cy="584775"/>
          </a:xfrm>
          <a:prstGeom prst="rect">
            <a:avLst/>
          </a:prstGeom>
          <a:noFill/>
        </p:spPr>
        <p:txBody>
          <a:bodyPr wrap="square" rtlCol="0">
            <a:spAutoFit/>
          </a:bodyPr>
          <a:lstStyle/>
          <a:p>
            <a:r>
              <a:rPr lang="zh-CN" altLang="en-US" sz="1600" dirty="0"/>
              <a:t>将数值转换为数字型字符</a:t>
            </a:r>
          </a:p>
        </p:txBody>
      </p:sp>
      <p:cxnSp>
        <p:nvCxnSpPr>
          <p:cNvPr id="20" name="直接连接符 19">
            <a:extLst>
              <a:ext uri="{FF2B5EF4-FFF2-40B4-BE49-F238E27FC236}">
                <a16:creationId xmlns:a16="http://schemas.microsoft.com/office/drawing/2014/main" id="{4FEB72F2-BEA4-48E5-BFDC-BE20EEAEA502}"/>
              </a:ext>
            </a:extLst>
          </p:cNvPr>
          <p:cNvCxnSpPr/>
          <p:nvPr/>
        </p:nvCxnSpPr>
        <p:spPr bwMode="auto">
          <a:xfrm>
            <a:off x="5873506" y="6561408"/>
            <a:ext cx="1775638" cy="4198"/>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5752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ppt_x"/>
                                          </p:val>
                                        </p:tav>
                                        <p:tav tm="100000">
                                          <p:val>
                                            <p:strVal val="#ppt_x"/>
                                          </p:val>
                                        </p:tav>
                                      </p:tavLst>
                                    </p:anim>
                                    <p:anim calcmode="lin" valueType="num">
                                      <p:cBhvr additive="base">
                                        <p:cTn id="5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ppt_x"/>
                                          </p:val>
                                        </p:tav>
                                        <p:tav tm="100000">
                                          <p:val>
                                            <p:strVal val="#ppt_x"/>
                                          </p:val>
                                        </p:tav>
                                      </p:tavLst>
                                    </p:anim>
                                    <p:anim calcmode="lin" valueType="num">
                                      <p:cBhvr additive="base">
                                        <p:cTn id="59" dur="500" fill="hold"/>
                                        <p:tgtEl>
                                          <p:spTgt spid="18"/>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animBg="1"/>
      <p:bldP spid="11" grpId="0"/>
      <p:bldP spid="15" grpId="0" animBg="1"/>
      <p:bldP spid="16" grpId="0"/>
      <p:bldP spid="18"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编制简单计算器程序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4</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步：将执行加、减、乘、除的程序与相应的按钮绑定</a:t>
            </a:r>
          </a:p>
        </p:txBody>
      </p:sp>
      <p:pic>
        <p:nvPicPr>
          <p:cNvPr id="3" name="图片 2">
            <a:extLst>
              <a:ext uri="{FF2B5EF4-FFF2-40B4-BE49-F238E27FC236}">
                <a16:creationId xmlns:a16="http://schemas.microsoft.com/office/drawing/2014/main" id="{4666FA2E-34C0-4C50-9442-8B784CB2BA14}"/>
              </a:ext>
            </a:extLst>
          </p:cNvPr>
          <p:cNvPicPr>
            <a:picLocks noChangeAspect="1"/>
          </p:cNvPicPr>
          <p:nvPr/>
        </p:nvPicPr>
        <p:blipFill>
          <a:blip r:embed="rId2"/>
          <a:stretch>
            <a:fillRect/>
          </a:stretch>
        </p:blipFill>
        <p:spPr>
          <a:xfrm>
            <a:off x="839337" y="2329445"/>
            <a:ext cx="10725102" cy="1522254"/>
          </a:xfrm>
          <a:prstGeom prst="rect">
            <a:avLst/>
          </a:prstGeom>
        </p:spPr>
      </p:pic>
      <p:pic>
        <p:nvPicPr>
          <p:cNvPr id="4" name="图片 3">
            <a:extLst>
              <a:ext uri="{FF2B5EF4-FFF2-40B4-BE49-F238E27FC236}">
                <a16:creationId xmlns:a16="http://schemas.microsoft.com/office/drawing/2014/main" id="{1ABC9858-1447-43BE-8B01-94AC3AB59B44}"/>
              </a:ext>
            </a:extLst>
          </p:cNvPr>
          <p:cNvPicPr/>
          <p:nvPr/>
        </p:nvPicPr>
        <p:blipFill>
          <a:blip r:embed="rId3"/>
          <a:stretch>
            <a:fillRect/>
          </a:stretch>
        </p:blipFill>
        <p:spPr>
          <a:xfrm>
            <a:off x="4672958" y="3915189"/>
            <a:ext cx="4535843" cy="2839705"/>
          </a:xfrm>
          <a:prstGeom prst="rect">
            <a:avLst/>
          </a:prstGeom>
        </p:spPr>
      </p:pic>
      <p:pic>
        <p:nvPicPr>
          <p:cNvPr id="8" name="图片 7">
            <a:extLst>
              <a:ext uri="{FF2B5EF4-FFF2-40B4-BE49-F238E27FC236}">
                <a16:creationId xmlns:a16="http://schemas.microsoft.com/office/drawing/2014/main" id="{CA5C66B7-0FE1-4BC2-8F09-D6DB89A902F6}"/>
              </a:ext>
            </a:extLst>
          </p:cNvPr>
          <p:cNvPicPr>
            <a:picLocks noChangeAspect="1"/>
          </p:cNvPicPr>
          <p:nvPr/>
        </p:nvPicPr>
        <p:blipFill>
          <a:blip r:embed="rId4"/>
          <a:stretch>
            <a:fillRect/>
          </a:stretch>
        </p:blipFill>
        <p:spPr>
          <a:xfrm>
            <a:off x="839337" y="1937577"/>
            <a:ext cx="10269940" cy="467289"/>
          </a:xfrm>
          <a:prstGeom prst="rect">
            <a:avLst/>
          </a:prstGeom>
        </p:spPr>
      </p:pic>
      <p:sp>
        <p:nvSpPr>
          <p:cNvPr id="11" name="任意多边形: 形状 10">
            <a:extLst>
              <a:ext uri="{FF2B5EF4-FFF2-40B4-BE49-F238E27FC236}">
                <a16:creationId xmlns:a16="http://schemas.microsoft.com/office/drawing/2014/main" id="{2930F3E3-50C9-448B-A032-A463E625E785}"/>
              </a:ext>
            </a:extLst>
          </p:cNvPr>
          <p:cNvSpPr/>
          <p:nvPr/>
        </p:nvSpPr>
        <p:spPr bwMode="auto">
          <a:xfrm>
            <a:off x="8236424" y="3104866"/>
            <a:ext cx="2709080" cy="1801504"/>
          </a:xfrm>
          <a:custGeom>
            <a:avLst/>
            <a:gdLst>
              <a:gd name="connsiteX0" fmla="*/ 0 w 2709080"/>
              <a:gd name="connsiteY0" fmla="*/ 6824 h 1801504"/>
              <a:gd name="connsiteX1" fmla="*/ 1084997 w 2709080"/>
              <a:gd name="connsiteY1" fmla="*/ 0 h 1801504"/>
              <a:gd name="connsiteX2" fmla="*/ 1357952 w 2709080"/>
              <a:gd name="connsiteY2" fmla="*/ 1801504 h 1801504"/>
              <a:gd name="connsiteX3" fmla="*/ 2709080 w 2709080"/>
              <a:gd name="connsiteY3" fmla="*/ 1781033 h 1801504"/>
            </a:gdLst>
            <a:ahLst/>
            <a:cxnLst>
              <a:cxn ang="0">
                <a:pos x="connsiteX0" y="connsiteY0"/>
              </a:cxn>
              <a:cxn ang="0">
                <a:pos x="connsiteX1" y="connsiteY1"/>
              </a:cxn>
              <a:cxn ang="0">
                <a:pos x="connsiteX2" y="connsiteY2"/>
              </a:cxn>
              <a:cxn ang="0">
                <a:pos x="connsiteX3" y="connsiteY3"/>
              </a:cxn>
            </a:cxnLst>
            <a:rect l="l" t="t" r="r" b="b"/>
            <a:pathLst>
              <a:path w="2709080" h="1801504">
                <a:moveTo>
                  <a:pt x="0" y="6824"/>
                </a:moveTo>
                <a:lnTo>
                  <a:pt x="1084997" y="0"/>
                </a:lnTo>
                <a:lnTo>
                  <a:pt x="1357952" y="1801504"/>
                </a:lnTo>
                <a:lnTo>
                  <a:pt x="2709080" y="1781033"/>
                </a:lnTo>
              </a:path>
            </a:pathLst>
          </a:custGeom>
          <a:no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68A23C6C-7802-4542-82D4-6570D2662EDE}"/>
              </a:ext>
            </a:extLst>
          </p:cNvPr>
          <p:cNvSpPr txBox="1"/>
          <p:nvPr/>
        </p:nvSpPr>
        <p:spPr>
          <a:xfrm>
            <a:off x="9590964" y="4120801"/>
            <a:ext cx="2650084" cy="707886"/>
          </a:xfrm>
          <a:prstGeom prst="rect">
            <a:avLst/>
          </a:prstGeom>
          <a:noFill/>
        </p:spPr>
        <p:txBody>
          <a:bodyPr wrap="none" rtlCol="0">
            <a:spAutoFit/>
          </a:bodyPr>
          <a:lstStyle/>
          <a:p>
            <a:r>
              <a:rPr lang="zh-CN" altLang="en-US" dirty="0"/>
              <a:t>第</a:t>
            </a:r>
            <a:r>
              <a:rPr lang="en-US" altLang="zh-CN" dirty="0"/>
              <a:t>3</a:t>
            </a:r>
            <a:r>
              <a:rPr lang="zh-CN" altLang="en-US" dirty="0"/>
              <a:t>步中定义的函数，</a:t>
            </a:r>
            <a:endParaRPr lang="en-US" altLang="zh-CN" dirty="0"/>
          </a:p>
          <a:p>
            <a:r>
              <a:rPr lang="zh-CN" altLang="en-US" dirty="0"/>
              <a:t>执行某功能的程序</a:t>
            </a:r>
          </a:p>
        </p:txBody>
      </p:sp>
      <p:sp>
        <p:nvSpPr>
          <p:cNvPr id="16" name="任意多边形: 形状 15">
            <a:extLst>
              <a:ext uri="{FF2B5EF4-FFF2-40B4-BE49-F238E27FC236}">
                <a16:creationId xmlns:a16="http://schemas.microsoft.com/office/drawing/2014/main" id="{3D759416-1884-43EC-BD72-18D4E6C77966}"/>
              </a:ext>
            </a:extLst>
          </p:cNvPr>
          <p:cNvSpPr/>
          <p:nvPr/>
        </p:nvSpPr>
        <p:spPr bwMode="auto">
          <a:xfrm>
            <a:off x="888403" y="3085498"/>
            <a:ext cx="2709080" cy="1801504"/>
          </a:xfrm>
          <a:custGeom>
            <a:avLst/>
            <a:gdLst>
              <a:gd name="connsiteX0" fmla="*/ 0 w 2709080"/>
              <a:gd name="connsiteY0" fmla="*/ 6824 h 1801504"/>
              <a:gd name="connsiteX1" fmla="*/ 1084997 w 2709080"/>
              <a:gd name="connsiteY1" fmla="*/ 0 h 1801504"/>
              <a:gd name="connsiteX2" fmla="*/ 1357952 w 2709080"/>
              <a:gd name="connsiteY2" fmla="*/ 1801504 h 1801504"/>
              <a:gd name="connsiteX3" fmla="*/ 2709080 w 2709080"/>
              <a:gd name="connsiteY3" fmla="*/ 1781033 h 1801504"/>
            </a:gdLst>
            <a:ahLst/>
            <a:cxnLst>
              <a:cxn ang="0">
                <a:pos x="connsiteX0" y="connsiteY0"/>
              </a:cxn>
              <a:cxn ang="0">
                <a:pos x="connsiteX1" y="connsiteY1"/>
              </a:cxn>
              <a:cxn ang="0">
                <a:pos x="connsiteX2" y="connsiteY2"/>
              </a:cxn>
              <a:cxn ang="0">
                <a:pos x="connsiteX3" y="connsiteY3"/>
              </a:cxn>
            </a:cxnLst>
            <a:rect l="l" t="t" r="r" b="b"/>
            <a:pathLst>
              <a:path w="2709080" h="1801504">
                <a:moveTo>
                  <a:pt x="0" y="6824"/>
                </a:moveTo>
                <a:lnTo>
                  <a:pt x="1084997" y="0"/>
                </a:lnTo>
                <a:lnTo>
                  <a:pt x="1357952" y="1801504"/>
                </a:lnTo>
                <a:lnTo>
                  <a:pt x="2709080" y="1781033"/>
                </a:lnTo>
              </a:path>
            </a:pathLst>
          </a:custGeom>
          <a:no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文本框 17">
            <a:extLst>
              <a:ext uri="{FF2B5EF4-FFF2-40B4-BE49-F238E27FC236}">
                <a16:creationId xmlns:a16="http://schemas.microsoft.com/office/drawing/2014/main" id="{923360DA-379E-47B6-AEC0-BB2CF30E6557}"/>
              </a:ext>
            </a:extLst>
          </p:cNvPr>
          <p:cNvSpPr txBox="1"/>
          <p:nvPr/>
        </p:nvSpPr>
        <p:spPr>
          <a:xfrm>
            <a:off x="2188382" y="4100329"/>
            <a:ext cx="2507418" cy="707886"/>
          </a:xfrm>
          <a:prstGeom prst="rect">
            <a:avLst/>
          </a:prstGeom>
          <a:noFill/>
        </p:spPr>
        <p:txBody>
          <a:bodyPr wrap="none" rtlCol="0">
            <a:spAutoFit/>
          </a:bodyPr>
          <a:lstStyle/>
          <a:p>
            <a:r>
              <a:rPr lang="zh-CN" altLang="en-US" dirty="0"/>
              <a:t>窗口中的按钮对象，</a:t>
            </a:r>
            <a:endParaRPr lang="en-US" altLang="zh-CN" dirty="0"/>
          </a:p>
          <a:p>
            <a:r>
              <a:rPr lang="zh-CN" altLang="en-US" dirty="0"/>
              <a:t>“减”按钮</a:t>
            </a:r>
          </a:p>
        </p:txBody>
      </p:sp>
      <p:grpSp>
        <p:nvGrpSpPr>
          <p:cNvPr id="19" name="Group 15">
            <a:extLst>
              <a:ext uri="{FF2B5EF4-FFF2-40B4-BE49-F238E27FC236}">
                <a16:creationId xmlns:a16="http://schemas.microsoft.com/office/drawing/2014/main" id="{CC1F21C0-16D7-4BB6-8891-49B21F5F9AED}"/>
              </a:ext>
            </a:extLst>
          </p:cNvPr>
          <p:cNvGrpSpPr>
            <a:grpSpLocks/>
          </p:cNvGrpSpPr>
          <p:nvPr/>
        </p:nvGrpSpPr>
        <p:grpSpPr bwMode="auto">
          <a:xfrm>
            <a:off x="9112746" y="5212449"/>
            <a:ext cx="1928813" cy="1466850"/>
            <a:chOff x="1147" y="2134"/>
            <a:chExt cx="1215" cy="924"/>
          </a:xfrm>
        </p:grpSpPr>
        <p:sp>
          <p:nvSpPr>
            <p:cNvPr id="20" name="AutoShape 39">
              <a:extLst>
                <a:ext uri="{FF2B5EF4-FFF2-40B4-BE49-F238E27FC236}">
                  <a16:creationId xmlns:a16="http://schemas.microsoft.com/office/drawing/2014/main" id="{729EBE3B-A0BD-4269-B8C6-9E12D489D220}"/>
                </a:ext>
              </a:extLst>
            </p:cNvPr>
            <p:cNvSpPr>
              <a:spLocks noChangeArrowheads="1"/>
            </p:cNvSpPr>
            <p:nvPr/>
          </p:nvSpPr>
          <p:spPr bwMode="gray">
            <a:xfrm>
              <a:off x="1147" y="2134"/>
              <a:ext cx="1215" cy="92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21" name="Oval 40">
              <a:extLst>
                <a:ext uri="{FF2B5EF4-FFF2-40B4-BE49-F238E27FC236}">
                  <a16:creationId xmlns:a16="http://schemas.microsoft.com/office/drawing/2014/main" id="{9AE0E67D-3754-4749-85D1-A60331EB2F24}"/>
                </a:ext>
              </a:extLst>
            </p:cNvPr>
            <p:cNvSpPr>
              <a:spLocks noChangeArrowheads="1"/>
            </p:cNvSpPr>
            <p:nvPr/>
          </p:nvSpPr>
          <p:spPr bwMode="gray">
            <a:xfrm>
              <a:off x="1247" y="2210"/>
              <a:ext cx="1015" cy="771"/>
            </a:xfrm>
            <a:prstGeom prst="ellipse">
              <a:avLst/>
            </a:prstGeom>
            <a:solidFill>
              <a:srgbClr val="0080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latin typeface="宋体" panose="02010600030101010101" pitchFamily="2" charset="-122"/>
                <a:ea typeface="宋体" panose="02010600030101010101" pitchFamily="2" charset="-122"/>
              </a:endParaRPr>
            </a:p>
          </p:txBody>
        </p:sp>
        <p:sp>
          <p:nvSpPr>
            <p:cNvPr id="22" name="Text Box 84">
              <a:extLst>
                <a:ext uri="{FF2B5EF4-FFF2-40B4-BE49-F238E27FC236}">
                  <a16:creationId xmlns:a16="http://schemas.microsoft.com/office/drawing/2014/main" id="{E7CD1471-82C3-44EE-A2B7-B3536DB3C369}"/>
                </a:ext>
              </a:extLst>
            </p:cNvPr>
            <p:cNvSpPr txBox="1">
              <a:spLocks noChangeArrowheads="1"/>
            </p:cNvSpPr>
            <p:nvPr/>
          </p:nvSpPr>
          <p:spPr bwMode="auto">
            <a:xfrm>
              <a:off x="1370" y="2244"/>
              <a:ext cx="797" cy="679"/>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lvl="0" algn="ctr" eaLnBrk="1" hangingPunct="1"/>
              <a:r>
                <a:rPr kumimoji="0" lang="zh-CN" altLang="en-US" sz="1600" dirty="0">
                  <a:solidFill>
                    <a:srgbClr val="FFFFFF"/>
                  </a:solidFill>
                  <a:latin typeface="微软雅黑" panose="020B0503020204020204" pitchFamily="34" charset="-122"/>
                  <a:ea typeface="微软雅黑" panose="020B0503020204020204" pitchFamily="34" charset="-122"/>
                </a:rPr>
                <a:t>输入框中可输入</a:t>
              </a:r>
              <a:r>
                <a:rPr kumimoji="0" lang="en-US" altLang="zh-CN" sz="1600" dirty="0">
                  <a:solidFill>
                    <a:srgbClr val="FFFFFF"/>
                  </a:solidFill>
                  <a:latin typeface="微软雅黑" panose="020B0503020204020204" pitchFamily="34" charset="-122"/>
                  <a:ea typeface="微软雅黑" panose="020B0503020204020204" pitchFamily="34" charset="-122"/>
                </a:rPr>
                <a:t>,</a:t>
              </a:r>
              <a:r>
                <a:rPr kumimoji="0" lang="zh-CN" altLang="en-US" sz="1600" dirty="0">
                  <a:solidFill>
                    <a:srgbClr val="FFFFFF"/>
                  </a:solidFill>
                  <a:latin typeface="微软雅黑" panose="020B0503020204020204" pitchFamily="34" charset="-122"/>
                  <a:ea typeface="微软雅黑" panose="020B0503020204020204" pitchFamily="34" charset="-122"/>
                </a:rPr>
                <a:t> 按钮可按下能完成相应功能</a:t>
              </a:r>
            </a:p>
          </p:txBody>
        </p:sp>
      </p:grpSp>
    </p:spTree>
    <p:extLst>
      <p:ext uri="{BB962C8B-B14F-4D97-AF65-F5344CB8AC3E}">
        <p14:creationId xmlns:p14="http://schemas.microsoft.com/office/powerpoint/2010/main" val="290603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6"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34543" y="193179"/>
            <a:ext cx="11073674" cy="658591"/>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第</a:t>
            </a:r>
            <a:r>
              <a:rPr lang="en-US" altLang="zh-CN" sz="3600" b="1" dirty="0">
                <a:latin typeface="微软雅黑" panose="020B0503020204020204" pitchFamily="34" charset="-122"/>
                <a:ea typeface="微软雅黑" panose="020B0503020204020204" pitchFamily="34" charset="-122"/>
              </a:rPr>
              <a:t>8</a:t>
            </a:r>
            <a:r>
              <a:rPr lang="zh-CN" altLang="en-US" sz="3600" b="1" dirty="0">
                <a:latin typeface="微软雅黑" panose="020B0503020204020204" pitchFamily="34" charset="-122"/>
                <a:ea typeface="微软雅黑" panose="020B0503020204020204" pitchFamily="34" charset="-122"/>
              </a:rPr>
              <a:t>讲 利用典型计算机语言进行程序设计</a:t>
            </a:r>
          </a:p>
        </p:txBody>
      </p:sp>
      <p:sp>
        <p:nvSpPr>
          <p:cNvPr id="5123" name="Text Box 3"/>
          <p:cNvSpPr txBox="1">
            <a:spLocks noChangeArrowheads="1"/>
          </p:cNvSpPr>
          <p:nvPr/>
        </p:nvSpPr>
        <p:spPr bwMode="auto">
          <a:xfrm>
            <a:off x="634543" y="1828907"/>
            <a:ext cx="6964727" cy="254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marL="0" marR="0" lvl="0" indent="0" algn="l" defTabSz="457200" rtl="0" eaLnBrk="1" fontAlgn="auto" latinLnBrk="0" hangingPunct="1">
              <a:lnSpc>
                <a:spcPct val="200000"/>
              </a:lnSpc>
              <a:spcBef>
                <a:spcPts val="0"/>
              </a:spcBef>
              <a:spcAft>
                <a:spcPts val="0"/>
              </a:spcAft>
              <a:buClrTx/>
              <a:buSzTx/>
              <a:buFontTx/>
              <a:buNone/>
              <a:tabLst/>
              <a:defRPr/>
            </a:pPr>
            <a:r>
              <a:rPr lang="zh-CN" altLang="en-US" sz="2800" dirty="0">
                <a:solidFill>
                  <a:schemeClr val="bg1">
                    <a:lumMod val="50000"/>
                  </a:schemeClr>
                </a:solidFill>
                <a:latin typeface="微软雅黑" pitchFamily="34" charset="-122"/>
              </a:rPr>
              <a:t>一、典型编程环境简介</a:t>
            </a:r>
            <a:r>
              <a:rPr lang="en-US" altLang="zh-CN" sz="2800" dirty="0">
                <a:solidFill>
                  <a:schemeClr val="bg1">
                    <a:lumMod val="50000"/>
                  </a:schemeClr>
                </a:solidFill>
                <a:latin typeface="微软雅黑" pitchFamily="34" charset="-122"/>
              </a:rPr>
              <a:t>-Python/</a:t>
            </a:r>
            <a:r>
              <a:rPr lang="en-US" altLang="zh-CN" sz="2800" dirty="0" err="1">
                <a:solidFill>
                  <a:schemeClr val="bg1">
                    <a:lumMod val="50000"/>
                  </a:schemeClr>
                </a:solidFill>
                <a:latin typeface="微软雅黑" pitchFamily="34" charset="-122"/>
              </a:rPr>
              <a:t>Pycharm</a:t>
            </a:r>
            <a:endParaRPr lang="en-US" altLang="zh-CN" sz="2800" dirty="0">
              <a:solidFill>
                <a:schemeClr val="bg1">
                  <a:lumMod val="50000"/>
                </a:schemeClr>
              </a:solidFill>
              <a:latin typeface="微软雅黑" pitchFamily="34" charset="-122"/>
            </a:endParaRPr>
          </a:p>
          <a:p>
            <a:pPr lvl="0">
              <a:lnSpc>
                <a:spcPct val="200000"/>
              </a:lnSpc>
              <a:defRPr/>
            </a:pPr>
            <a:r>
              <a:rPr lang="zh-CN" altLang="en-US" sz="2800" dirty="0">
                <a:solidFill>
                  <a:schemeClr val="bg1">
                    <a:lumMod val="50000"/>
                  </a:schemeClr>
                </a:solidFill>
                <a:latin typeface="微软雅黑" pitchFamily="34" charset="-122"/>
              </a:rPr>
              <a:t>二、</a:t>
            </a:r>
            <a:r>
              <a:rPr lang="en-US" altLang="zh-CN" sz="2800" dirty="0">
                <a:solidFill>
                  <a:schemeClr val="bg1">
                    <a:lumMod val="50000"/>
                  </a:schemeClr>
                </a:solidFill>
                <a:latin typeface="微软雅黑" pitchFamily="34" charset="-122"/>
              </a:rPr>
              <a:t> python</a:t>
            </a:r>
            <a:r>
              <a:rPr lang="zh-CN" altLang="en-US" sz="2800" dirty="0">
                <a:solidFill>
                  <a:schemeClr val="bg1">
                    <a:lumMod val="50000"/>
                  </a:schemeClr>
                </a:solidFill>
                <a:latin typeface="微软雅黑" pitchFamily="34" charset="-122"/>
              </a:rPr>
              <a:t>的</a:t>
            </a:r>
            <a:r>
              <a:rPr lang="en-US" altLang="zh-CN" sz="2800" dirty="0">
                <a:solidFill>
                  <a:schemeClr val="bg1">
                    <a:lumMod val="50000"/>
                  </a:schemeClr>
                </a:solidFill>
                <a:latin typeface="微软雅黑" pitchFamily="34" charset="-122"/>
              </a:rPr>
              <a:t>GUI</a:t>
            </a:r>
            <a:r>
              <a:rPr lang="zh-CN" altLang="en-US" sz="2800" dirty="0">
                <a:solidFill>
                  <a:schemeClr val="bg1">
                    <a:lumMod val="50000"/>
                  </a:schemeClr>
                </a:solidFill>
                <a:latin typeface="微软雅黑" pitchFamily="34" charset="-122"/>
              </a:rPr>
              <a:t>编程</a:t>
            </a:r>
            <a:endParaRPr lang="en-US" altLang="zh-CN" sz="2800" dirty="0">
              <a:solidFill>
                <a:schemeClr val="bg1">
                  <a:lumMod val="50000"/>
                </a:schemeClr>
              </a:solidFill>
              <a:latin typeface="微软雅黑" pitchFamily="34" charset="-122"/>
            </a:endParaRPr>
          </a:p>
          <a:p>
            <a:pPr lvl="0">
              <a:lnSpc>
                <a:spcPct val="200000"/>
              </a:lnSpc>
              <a:defRPr/>
            </a:pPr>
            <a:r>
              <a:rPr lang="zh-CN" altLang="en-US" sz="28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itchFamily="34" charset="-122"/>
              </a:rPr>
              <a:t>三、编制可视化汉诺塔移动程序</a:t>
            </a:r>
          </a:p>
        </p:txBody>
      </p:sp>
    </p:spTree>
    <p:extLst>
      <p:ext uri="{BB962C8B-B14F-4D97-AF65-F5344CB8AC3E}">
        <p14:creationId xmlns:p14="http://schemas.microsoft.com/office/powerpoint/2010/main" val="356472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1</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）问题及分析</a:t>
            </a:r>
          </a:p>
        </p:txBody>
      </p:sp>
      <p:sp>
        <p:nvSpPr>
          <p:cNvPr id="2" name="文本框 1">
            <a:extLst>
              <a:ext uri="{FF2B5EF4-FFF2-40B4-BE49-F238E27FC236}">
                <a16:creationId xmlns:a16="http://schemas.microsoft.com/office/drawing/2014/main" id="{0C8E6BE9-9A14-47F9-A3F4-6E13F579AB46}"/>
              </a:ext>
            </a:extLst>
          </p:cNvPr>
          <p:cNvSpPr txBox="1"/>
          <p:nvPr/>
        </p:nvSpPr>
        <p:spPr>
          <a:xfrm>
            <a:off x="627227" y="1950352"/>
            <a:ext cx="10824543" cy="2677656"/>
          </a:xfrm>
          <a:prstGeom prst="rect">
            <a:avLst/>
          </a:prstGeom>
          <a:noFill/>
        </p:spPr>
        <p:txBody>
          <a:bodyPr wrap="square" rtlCol="0">
            <a:spAutoFit/>
          </a:bodyPr>
          <a:lstStyle/>
          <a:p>
            <a:r>
              <a:rPr lang="en-US" altLang="zh-CN" sz="2400" b="1" dirty="0">
                <a:solidFill>
                  <a:srgbClr val="C00000"/>
                </a:solidFill>
                <a:effectLst/>
                <a:latin typeface="微软雅黑" panose="020B0503020204020204" pitchFamily="34" charset="-122"/>
                <a:ea typeface="微软雅黑" panose="020B0503020204020204" pitchFamily="34" charset="-122"/>
              </a:rPr>
              <a:t>【</a:t>
            </a:r>
            <a:r>
              <a:rPr lang="zh-CN" altLang="en-US" sz="2400" b="1" dirty="0">
                <a:solidFill>
                  <a:srgbClr val="C00000"/>
                </a:solidFill>
                <a:effectLst/>
                <a:latin typeface="微软雅黑" panose="020B0503020204020204" pitchFamily="34" charset="-122"/>
                <a:ea typeface="微软雅黑" panose="020B0503020204020204" pitchFamily="34" charset="-122"/>
              </a:rPr>
              <a:t>示例</a:t>
            </a:r>
            <a:r>
              <a:rPr lang="en-US" altLang="zh-CN" sz="2400" b="1" dirty="0">
                <a:solidFill>
                  <a:srgbClr val="C00000"/>
                </a:solidFill>
                <a:effectLst/>
                <a:latin typeface="微软雅黑" panose="020B0503020204020204" pitchFamily="34" charset="-122"/>
                <a:ea typeface="微软雅黑" panose="020B0503020204020204" pitchFamily="34" charset="-122"/>
              </a:rPr>
              <a:t>4】</a:t>
            </a:r>
            <a:r>
              <a:rPr lang="zh-CN" altLang="en-US" sz="2400" b="1" dirty="0">
                <a:solidFill>
                  <a:srgbClr val="C00000"/>
                </a:solidFill>
                <a:effectLst/>
                <a:latin typeface="微软雅黑" panose="020B0503020204020204" pitchFamily="34" charset="-122"/>
                <a:ea typeface="微软雅黑" panose="020B0503020204020204" pitchFamily="34" charset="-122"/>
              </a:rPr>
              <a:t>汉诺塔是印度的一个古老传说。据说开天辟地之神勃拉玛在一个庙里留下了三根金刚石柱，并在第一根上从上到下依次串着由小到大不同的</a:t>
            </a:r>
            <a:r>
              <a:rPr lang="en-US" altLang="zh-CN" sz="2400" b="1" dirty="0">
                <a:solidFill>
                  <a:srgbClr val="C00000"/>
                </a:solidFill>
                <a:effectLst/>
                <a:latin typeface="微软雅黑" panose="020B0503020204020204" pitchFamily="34" charset="-122"/>
                <a:ea typeface="微软雅黑" panose="020B0503020204020204" pitchFamily="34" charset="-122"/>
              </a:rPr>
              <a:t>64</a:t>
            </a:r>
            <a:r>
              <a:rPr lang="zh-CN" altLang="en-US" sz="2400" b="1" dirty="0">
                <a:solidFill>
                  <a:srgbClr val="C00000"/>
                </a:solidFill>
                <a:effectLst/>
                <a:latin typeface="微软雅黑" panose="020B0503020204020204" pitchFamily="34" charset="-122"/>
                <a:ea typeface="微软雅黑" panose="020B0503020204020204" pitchFamily="34" charset="-122"/>
              </a:rPr>
              <a:t>片中空的圆型金盘，神要庙里的僧人把这</a:t>
            </a:r>
            <a:r>
              <a:rPr lang="en-US" altLang="zh-CN" sz="2400" b="1" dirty="0">
                <a:solidFill>
                  <a:srgbClr val="C00000"/>
                </a:solidFill>
                <a:effectLst/>
                <a:latin typeface="微软雅黑" panose="020B0503020204020204" pitchFamily="34" charset="-122"/>
                <a:ea typeface="微软雅黑" panose="020B0503020204020204" pitchFamily="34" charset="-122"/>
              </a:rPr>
              <a:t>64</a:t>
            </a:r>
            <a:r>
              <a:rPr lang="zh-CN" altLang="en-US" sz="2400" b="1" dirty="0">
                <a:solidFill>
                  <a:srgbClr val="C00000"/>
                </a:solidFill>
                <a:effectLst/>
                <a:latin typeface="微软雅黑" panose="020B0503020204020204" pitchFamily="34" charset="-122"/>
                <a:ea typeface="微软雅黑" panose="020B0503020204020204" pitchFamily="34" charset="-122"/>
              </a:rPr>
              <a:t>片金盘也按由小到大的顺序搬到第三根上，每次只能搬一个，可利用中间的一根石柱作为中转，并且要求在搬运的过程中，不论在哪个石柱上，大的金盘都不能放在小的金盘上面。神说，当所有的金盘都从事先穿好的那根石柱上移到另外一根石柱上时，世界就将在一声霹雳中消灭了。</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4305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）汉诺塔的递归求解思维</a:t>
            </a:r>
          </a:p>
        </p:txBody>
      </p:sp>
      <p:pic>
        <p:nvPicPr>
          <p:cNvPr id="5" name="图片 4">
            <a:extLst>
              <a:ext uri="{FF2B5EF4-FFF2-40B4-BE49-F238E27FC236}">
                <a16:creationId xmlns:a16="http://schemas.microsoft.com/office/drawing/2014/main" id="{1AEE5342-F6FD-464E-9A2E-6B7BFAE7A72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734" y="1909131"/>
            <a:ext cx="8994633" cy="4819215"/>
          </a:xfrm>
          <a:prstGeom prst="rect">
            <a:avLst/>
          </a:prstGeom>
          <a:noFill/>
          <a:ln>
            <a:noFill/>
          </a:ln>
        </p:spPr>
      </p:pic>
    </p:spTree>
    <p:extLst>
      <p:ext uri="{BB962C8B-B14F-4D97-AF65-F5344CB8AC3E}">
        <p14:creationId xmlns:p14="http://schemas.microsoft.com/office/powerpoint/2010/main" val="256623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）汉诺塔的递归求解程序</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-Python</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版</a:t>
            </a:r>
          </a:p>
        </p:txBody>
      </p:sp>
      <p:pic>
        <p:nvPicPr>
          <p:cNvPr id="3" name="图片 2">
            <a:extLst>
              <a:ext uri="{FF2B5EF4-FFF2-40B4-BE49-F238E27FC236}">
                <a16:creationId xmlns:a16="http://schemas.microsoft.com/office/drawing/2014/main" id="{F6A11E15-65C1-47AE-8955-BED17631C5BC}"/>
              </a:ext>
            </a:extLst>
          </p:cNvPr>
          <p:cNvPicPr>
            <a:picLocks noChangeAspect="1"/>
          </p:cNvPicPr>
          <p:nvPr/>
        </p:nvPicPr>
        <p:blipFill rotWithShape="1">
          <a:blip r:embed="rId2"/>
          <a:srcRect l="125" r="62036"/>
          <a:stretch/>
        </p:blipFill>
        <p:spPr>
          <a:xfrm>
            <a:off x="710318" y="2367581"/>
            <a:ext cx="4387121" cy="3647320"/>
          </a:xfrm>
          <a:prstGeom prst="rect">
            <a:avLst/>
          </a:prstGeom>
        </p:spPr>
      </p:pic>
      <p:pic>
        <p:nvPicPr>
          <p:cNvPr id="5" name="图片 4">
            <a:extLst>
              <a:ext uri="{FF2B5EF4-FFF2-40B4-BE49-F238E27FC236}">
                <a16:creationId xmlns:a16="http://schemas.microsoft.com/office/drawing/2014/main" id="{1AEE5342-F6FD-464E-9A2E-6B7BFAE7A7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7685" y="2122112"/>
            <a:ext cx="4012440" cy="4162682"/>
          </a:xfrm>
          <a:prstGeom prst="rect">
            <a:avLst/>
          </a:prstGeom>
          <a:noFill/>
          <a:ln>
            <a:noFill/>
          </a:ln>
        </p:spPr>
      </p:pic>
      <p:pic>
        <p:nvPicPr>
          <p:cNvPr id="2" name="图片 1">
            <a:extLst>
              <a:ext uri="{FF2B5EF4-FFF2-40B4-BE49-F238E27FC236}">
                <a16:creationId xmlns:a16="http://schemas.microsoft.com/office/drawing/2014/main" id="{96342B46-8BB8-4DFF-A746-F618EE0BBC51}"/>
              </a:ext>
            </a:extLst>
          </p:cNvPr>
          <p:cNvPicPr>
            <a:picLocks noChangeAspect="1"/>
          </p:cNvPicPr>
          <p:nvPr/>
        </p:nvPicPr>
        <p:blipFill rotWithShape="1">
          <a:blip r:embed="rId2"/>
          <a:srcRect l="40318" r="-225"/>
          <a:stretch/>
        </p:blipFill>
        <p:spPr>
          <a:xfrm>
            <a:off x="4817660" y="2422477"/>
            <a:ext cx="2554318" cy="3592423"/>
          </a:xfrm>
          <a:prstGeom prst="rect">
            <a:avLst/>
          </a:prstGeom>
        </p:spPr>
      </p:pic>
    </p:spTree>
    <p:extLst>
      <p:ext uri="{BB962C8B-B14F-4D97-AF65-F5344CB8AC3E}">
        <p14:creationId xmlns:p14="http://schemas.microsoft.com/office/powerpoint/2010/main" val="16434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5</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）第一步：绘制水平基线与三个柱子</a:t>
            </a:r>
          </a:p>
        </p:txBody>
      </p:sp>
      <p:sp>
        <p:nvSpPr>
          <p:cNvPr id="2" name="文本框 1">
            <a:extLst>
              <a:ext uri="{FF2B5EF4-FFF2-40B4-BE49-F238E27FC236}">
                <a16:creationId xmlns:a16="http://schemas.microsoft.com/office/drawing/2014/main" id="{0C8E6BE9-9A14-47F9-A3F4-6E13F579AB46}"/>
              </a:ext>
            </a:extLst>
          </p:cNvPr>
          <p:cNvSpPr txBox="1"/>
          <p:nvPr/>
        </p:nvSpPr>
        <p:spPr>
          <a:xfrm>
            <a:off x="1104900" y="2120949"/>
            <a:ext cx="10134600" cy="461665"/>
          </a:xfrm>
          <a:prstGeom prst="rect">
            <a:avLst/>
          </a:prstGeom>
          <a:noFill/>
        </p:spPr>
        <p:txBody>
          <a:bodyPr wrap="square" rtlCol="0">
            <a:spAutoFit/>
          </a:bodyPr>
          <a:lstStyle/>
          <a:p>
            <a:r>
              <a:rPr lang="en-US" altLang="zh-CN" sz="2400" b="1" dirty="0">
                <a:effectLst/>
                <a:latin typeface="+mn-ea"/>
                <a:ea typeface="+mn-ea"/>
              </a:rPr>
              <a:t>〖</a:t>
            </a:r>
            <a:r>
              <a:rPr lang="zh-CN" altLang="en-US" sz="2400" b="1" dirty="0">
                <a:effectLst/>
                <a:latin typeface="+mn-ea"/>
                <a:ea typeface="+mn-ea"/>
              </a:rPr>
              <a:t>图形用户界面的关键是消息循环</a:t>
            </a:r>
            <a:r>
              <a:rPr lang="en-US" altLang="zh-CN" sz="2400" b="1" dirty="0">
                <a:effectLst/>
                <a:latin typeface="+mn-ea"/>
                <a:ea typeface="+mn-ea"/>
              </a:rPr>
              <a:t>〗</a:t>
            </a:r>
            <a:r>
              <a:rPr lang="zh-CN" altLang="en-US" sz="2400" b="1" dirty="0">
                <a:effectLst/>
                <a:latin typeface="+mn-ea"/>
                <a:ea typeface="+mn-ea"/>
              </a:rPr>
              <a:t>。</a:t>
            </a:r>
            <a:r>
              <a:rPr lang="en-US" altLang="zh-CN" sz="2400" b="1" dirty="0">
                <a:effectLst/>
                <a:latin typeface="+mn-ea"/>
                <a:ea typeface="+mn-ea"/>
              </a:rPr>
              <a:t>GUI</a:t>
            </a:r>
            <a:r>
              <a:rPr lang="zh-CN" altLang="en-US" sz="2400" b="1" dirty="0">
                <a:effectLst/>
                <a:latin typeface="+mn-ea"/>
                <a:ea typeface="+mn-ea"/>
              </a:rPr>
              <a:t>程序的运行是依靠传递和接收</a:t>
            </a:r>
            <a:r>
              <a:rPr lang="en-US" altLang="zh-CN" sz="2400" b="1" dirty="0">
                <a:effectLst/>
                <a:latin typeface="+mn-ea"/>
                <a:ea typeface="+mn-ea"/>
              </a:rPr>
              <a:t> </a:t>
            </a:r>
            <a:endParaRPr lang="zh-CN" altLang="en-US" sz="2400" dirty="0">
              <a:latin typeface="+mn-ea"/>
              <a:ea typeface="+mn-ea"/>
            </a:endParaRPr>
          </a:p>
        </p:txBody>
      </p:sp>
      <p:pic>
        <p:nvPicPr>
          <p:cNvPr id="4" name="图片 3">
            <a:extLst>
              <a:ext uri="{FF2B5EF4-FFF2-40B4-BE49-F238E27FC236}">
                <a16:creationId xmlns:a16="http://schemas.microsoft.com/office/drawing/2014/main" id="{14B153A7-EF06-40E8-A642-B455E808A3B1}"/>
              </a:ext>
            </a:extLst>
          </p:cNvPr>
          <p:cNvPicPr>
            <a:picLocks noChangeAspect="1"/>
          </p:cNvPicPr>
          <p:nvPr/>
        </p:nvPicPr>
        <p:blipFill>
          <a:blip r:embed="rId2"/>
          <a:stretch>
            <a:fillRect/>
          </a:stretch>
        </p:blipFill>
        <p:spPr>
          <a:xfrm>
            <a:off x="867152" y="1965278"/>
            <a:ext cx="7416698" cy="4653886"/>
          </a:xfrm>
          <a:prstGeom prst="rect">
            <a:avLst/>
          </a:prstGeom>
        </p:spPr>
      </p:pic>
      <p:pic>
        <p:nvPicPr>
          <p:cNvPr id="8" name="图片 7">
            <a:extLst>
              <a:ext uri="{FF2B5EF4-FFF2-40B4-BE49-F238E27FC236}">
                <a16:creationId xmlns:a16="http://schemas.microsoft.com/office/drawing/2014/main" id="{11EAA2C7-8835-429D-BAED-35F23ADACA01}"/>
              </a:ext>
            </a:extLst>
          </p:cNvPr>
          <p:cNvPicPr/>
          <p:nvPr/>
        </p:nvPicPr>
        <p:blipFill>
          <a:blip r:embed="rId3"/>
          <a:stretch>
            <a:fillRect/>
          </a:stretch>
        </p:blipFill>
        <p:spPr>
          <a:xfrm>
            <a:off x="6149598" y="1965278"/>
            <a:ext cx="5327650" cy="2524125"/>
          </a:xfrm>
          <a:prstGeom prst="rect">
            <a:avLst/>
          </a:prstGeom>
        </p:spPr>
      </p:pic>
      <p:sp>
        <p:nvSpPr>
          <p:cNvPr id="3" name="文本框 2">
            <a:extLst>
              <a:ext uri="{FF2B5EF4-FFF2-40B4-BE49-F238E27FC236}">
                <a16:creationId xmlns:a16="http://schemas.microsoft.com/office/drawing/2014/main" id="{839405A8-B2C7-4652-BE0C-FE21CA11A1F7}"/>
              </a:ext>
            </a:extLst>
          </p:cNvPr>
          <p:cNvSpPr txBox="1"/>
          <p:nvPr/>
        </p:nvSpPr>
        <p:spPr>
          <a:xfrm>
            <a:off x="8594231" y="5314640"/>
            <a:ext cx="3032250" cy="70788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创建画布</a:t>
            </a:r>
            <a:r>
              <a:rPr lang="en-US" altLang="zh-CN" dirty="0">
                <a:latin typeface="微软雅黑" panose="020B0503020204020204" pitchFamily="34" charset="-122"/>
                <a:ea typeface="微软雅黑" panose="020B0503020204020204" pitchFamily="34" charset="-122"/>
              </a:rPr>
              <a:t>(Canvas)</a:t>
            </a:r>
            <a:r>
              <a:rPr lang="zh-CN" altLang="en-US" dirty="0">
                <a:latin typeface="微软雅黑" panose="020B0503020204020204" pitchFamily="34" charset="-122"/>
                <a:ea typeface="微软雅黑" panose="020B0503020204020204" pitchFamily="34" charset="-122"/>
              </a:rPr>
              <a:t>对象，在该对象上绘制窄矩形</a:t>
            </a:r>
          </a:p>
        </p:txBody>
      </p:sp>
    </p:spTree>
    <p:extLst>
      <p:ext uri="{BB962C8B-B14F-4D97-AF65-F5344CB8AC3E}">
        <p14:creationId xmlns:p14="http://schemas.microsoft.com/office/powerpoint/2010/main" val="233615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500"/>
                                        <p:tgtEl>
                                          <p:spTgt spid="4"/>
                                        </p:tgtEl>
                                      </p:cBhvr>
                                    </p:animEffect>
                                  </p:childTnLst>
                                </p:cTn>
                              </p:par>
                            </p:childTnLst>
                          </p:cTn>
                        </p:par>
                        <p:par>
                          <p:cTn id="14" fill="hold">
                            <p:stCondLst>
                              <p:cond delay="500"/>
                            </p:stCondLst>
                            <p:childTnLst>
                              <p:par>
                                <p:cTn id="15" presetID="16" presetClass="entr" presetSubtype="37"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6</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）第二步：绘制三个柱子上的盘子</a:t>
            </a:r>
          </a:p>
        </p:txBody>
      </p:sp>
      <p:pic>
        <p:nvPicPr>
          <p:cNvPr id="3" name="图片 2">
            <a:extLst>
              <a:ext uri="{FF2B5EF4-FFF2-40B4-BE49-F238E27FC236}">
                <a16:creationId xmlns:a16="http://schemas.microsoft.com/office/drawing/2014/main" id="{068B30CC-4BAB-4EFC-9617-BE4EBE892EF7}"/>
              </a:ext>
            </a:extLst>
          </p:cNvPr>
          <p:cNvPicPr>
            <a:picLocks noChangeAspect="1"/>
          </p:cNvPicPr>
          <p:nvPr/>
        </p:nvPicPr>
        <p:blipFill>
          <a:blip r:embed="rId2"/>
          <a:stretch>
            <a:fillRect/>
          </a:stretch>
        </p:blipFill>
        <p:spPr>
          <a:xfrm>
            <a:off x="776682" y="2742622"/>
            <a:ext cx="9866509" cy="2441491"/>
          </a:xfrm>
          <a:prstGeom prst="rect">
            <a:avLst/>
          </a:prstGeom>
        </p:spPr>
      </p:pic>
      <p:sp>
        <p:nvSpPr>
          <p:cNvPr id="4" name="文本框 3">
            <a:extLst>
              <a:ext uri="{FF2B5EF4-FFF2-40B4-BE49-F238E27FC236}">
                <a16:creationId xmlns:a16="http://schemas.microsoft.com/office/drawing/2014/main" id="{4E54C768-9EF9-4B30-8BFA-E918FE3744F5}"/>
              </a:ext>
            </a:extLst>
          </p:cNvPr>
          <p:cNvSpPr txBox="1"/>
          <p:nvPr/>
        </p:nvSpPr>
        <p:spPr>
          <a:xfrm>
            <a:off x="907257" y="2068732"/>
            <a:ext cx="6200608" cy="4001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柱子及不同大小的盘子，首先用变量和数组来表示</a:t>
            </a:r>
          </a:p>
        </p:txBody>
      </p:sp>
    </p:spTree>
    <p:extLst>
      <p:ext uri="{BB962C8B-B14F-4D97-AF65-F5344CB8AC3E}">
        <p14:creationId xmlns:p14="http://schemas.microsoft.com/office/powerpoint/2010/main" val="40465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34543" y="193179"/>
            <a:ext cx="11073674" cy="658591"/>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简单汉诺塔问题的</a:t>
            </a:r>
            <a:r>
              <a:rPr lang="en-US" altLang="zh-CN" sz="3600" b="1" dirty="0">
                <a:latin typeface="微软雅黑" panose="020B0503020204020204" pitchFamily="34" charset="-122"/>
                <a:ea typeface="微软雅黑" panose="020B0503020204020204" pitchFamily="34" charset="-122"/>
              </a:rPr>
              <a:t>python</a:t>
            </a:r>
            <a:r>
              <a:rPr lang="zh-CN" altLang="en-US" sz="3600" b="1" dirty="0">
                <a:latin typeface="微软雅黑" panose="020B0503020204020204" pitchFamily="34" charset="-122"/>
                <a:ea typeface="微软雅黑" panose="020B0503020204020204" pitchFamily="34" charset="-122"/>
              </a:rPr>
              <a:t>实现</a:t>
            </a:r>
          </a:p>
        </p:txBody>
      </p:sp>
      <p:sp>
        <p:nvSpPr>
          <p:cNvPr id="5123" name="Text Box 3"/>
          <p:cNvSpPr txBox="1">
            <a:spLocks noChangeArrowheads="1"/>
          </p:cNvSpPr>
          <p:nvPr/>
        </p:nvSpPr>
        <p:spPr bwMode="auto">
          <a:xfrm>
            <a:off x="946167" y="2085334"/>
            <a:ext cx="5225213" cy="254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zh-CN" altLang="en-US" sz="2800" b="1" i="0" u="none" strike="noStrike" kern="1200" cap="none" spc="0" normalizeH="0" baseline="0" noProof="0" dirty="0">
                <a:ln>
                  <a:no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effectLst/>
                <a:uLnTx/>
                <a:uFillTx/>
                <a:latin typeface="微软雅黑" pitchFamily="34" charset="-122"/>
                <a:ea typeface="微软雅黑" panose="020B0503020204020204" pitchFamily="34" charset="-122"/>
                <a:cs typeface="+mn-cs"/>
              </a:rPr>
              <a:t>一、</a:t>
            </a:r>
            <a:r>
              <a:rPr lang="zh-CN" altLang="en-US" sz="2800" noProof="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itchFamily="34" charset="-122"/>
              </a:rPr>
              <a:t>典型编程环境简介</a:t>
            </a:r>
            <a:r>
              <a:rPr lang="en-US" altLang="zh-CN" sz="2800" noProof="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itchFamily="34" charset="-122"/>
              </a:rPr>
              <a:t>-Python</a:t>
            </a:r>
            <a:endParaRPr kumimoji="0" lang="en-US" altLang="zh-CN" sz="2800" b="1" i="0" u="none" strike="noStrike" kern="1200" cap="none" spc="0" normalizeH="0" baseline="0" noProof="0" dirty="0">
              <a:ln>
                <a:no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effectLst/>
              <a:uLnTx/>
              <a:uFillTx/>
              <a:latin typeface="微软雅黑" pitchFamily="34" charset="-122"/>
              <a:ea typeface="微软雅黑" panose="020B0503020204020204" pitchFamily="34" charset="-122"/>
              <a:cs typeface="+mn-cs"/>
            </a:endParaRPr>
          </a:p>
          <a:p>
            <a:pPr lvl="0">
              <a:lnSpc>
                <a:spcPct val="200000"/>
              </a:lnSpc>
              <a:defRPr/>
            </a:pPr>
            <a:r>
              <a:rPr lang="zh-CN" altLang="en-US" sz="2800" b="1" dirty="0">
                <a:solidFill>
                  <a:schemeClr val="bg1">
                    <a:lumMod val="50000"/>
                  </a:schemeClr>
                </a:solidFill>
                <a:latin typeface="微软雅黑" pitchFamily="34" charset="-122"/>
              </a:rPr>
              <a:t>二、</a:t>
            </a:r>
            <a:r>
              <a:rPr lang="en-US" altLang="zh-CN" sz="2800" b="1" dirty="0">
                <a:solidFill>
                  <a:schemeClr val="bg1">
                    <a:lumMod val="50000"/>
                  </a:schemeClr>
                </a:solidFill>
                <a:latin typeface="微软雅黑" pitchFamily="34" charset="-122"/>
              </a:rPr>
              <a:t>python</a:t>
            </a:r>
            <a:r>
              <a:rPr lang="zh-CN" altLang="en-US" sz="2800" b="1" dirty="0">
                <a:solidFill>
                  <a:schemeClr val="bg1">
                    <a:lumMod val="50000"/>
                  </a:schemeClr>
                </a:solidFill>
                <a:latin typeface="微软雅黑" pitchFamily="34" charset="-122"/>
              </a:rPr>
              <a:t>的</a:t>
            </a:r>
            <a:r>
              <a:rPr lang="en-US" altLang="zh-CN" sz="2800" b="1" dirty="0">
                <a:solidFill>
                  <a:schemeClr val="bg1">
                    <a:lumMod val="50000"/>
                  </a:schemeClr>
                </a:solidFill>
                <a:latin typeface="微软雅黑" pitchFamily="34" charset="-122"/>
              </a:rPr>
              <a:t>GUI</a:t>
            </a:r>
            <a:r>
              <a:rPr lang="zh-CN" altLang="en-US" sz="2800" b="1" dirty="0">
                <a:solidFill>
                  <a:schemeClr val="bg1">
                    <a:lumMod val="50000"/>
                  </a:schemeClr>
                </a:solidFill>
                <a:latin typeface="微软雅黑" pitchFamily="34" charset="-122"/>
              </a:rPr>
              <a:t>编程</a:t>
            </a:r>
            <a:endParaRPr lang="en-US" altLang="zh-CN" sz="2800" b="1" dirty="0">
              <a:solidFill>
                <a:schemeClr val="bg1">
                  <a:lumMod val="50000"/>
                </a:schemeClr>
              </a:solidFill>
              <a:latin typeface="微软雅黑" pitchFamily="34" charset="-122"/>
            </a:endParaRPr>
          </a:p>
          <a:p>
            <a:pPr lvl="0">
              <a:lnSpc>
                <a:spcPct val="200000"/>
              </a:lnSpc>
              <a:defRPr/>
            </a:pPr>
            <a:r>
              <a:rPr lang="zh-CN" altLang="en-US" sz="2800" dirty="0">
                <a:solidFill>
                  <a:schemeClr val="bg1">
                    <a:lumMod val="50000"/>
                  </a:schemeClr>
                </a:solidFill>
                <a:latin typeface="微软雅黑" pitchFamily="34" charset="-122"/>
              </a:rPr>
              <a:t>三</a:t>
            </a:r>
            <a:r>
              <a:rPr lang="zh-CN" altLang="en-US" sz="2800" b="1" dirty="0">
                <a:solidFill>
                  <a:schemeClr val="bg1">
                    <a:lumMod val="50000"/>
                  </a:schemeClr>
                </a:solidFill>
                <a:latin typeface="微软雅黑" pitchFamily="34" charset="-122"/>
              </a:rPr>
              <a:t>、</a:t>
            </a:r>
            <a:r>
              <a:rPr lang="zh-CN" altLang="en-US" sz="2800" dirty="0">
                <a:solidFill>
                  <a:schemeClr val="bg1">
                    <a:lumMod val="50000"/>
                  </a:schemeClr>
                </a:solidFill>
              </a:rPr>
              <a:t>编制可视化汉诺塔移动程序</a:t>
            </a:r>
            <a:endParaRPr lang="en-US" altLang="zh-CN" sz="2800" b="1" dirty="0">
              <a:solidFill>
                <a:schemeClr val="bg1">
                  <a:lumMod val="50000"/>
                </a:schemeClr>
              </a:solidFill>
              <a:latin typeface="微软雅黑" pitchFamily="34" charset="-122"/>
            </a:endParaRPr>
          </a:p>
        </p:txBody>
      </p:sp>
    </p:spTree>
    <p:extLst>
      <p:ext uri="{BB962C8B-B14F-4D97-AF65-F5344CB8AC3E}">
        <p14:creationId xmlns:p14="http://schemas.microsoft.com/office/powerpoint/2010/main" val="2459930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6</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）第二步：绘制三个柱子上的盘子</a:t>
            </a:r>
          </a:p>
        </p:txBody>
      </p:sp>
      <p:pic>
        <p:nvPicPr>
          <p:cNvPr id="3" name="图片 2">
            <a:extLst>
              <a:ext uri="{FF2B5EF4-FFF2-40B4-BE49-F238E27FC236}">
                <a16:creationId xmlns:a16="http://schemas.microsoft.com/office/drawing/2014/main" id="{500EBB1A-7B11-4435-BE4C-51895B22B28A}"/>
              </a:ext>
            </a:extLst>
          </p:cNvPr>
          <p:cNvPicPr>
            <a:picLocks noChangeAspect="1"/>
          </p:cNvPicPr>
          <p:nvPr/>
        </p:nvPicPr>
        <p:blipFill>
          <a:blip r:embed="rId2"/>
          <a:stretch>
            <a:fillRect/>
          </a:stretch>
        </p:blipFill>
        <p:spPr>
          <a:xfrm>
            <a:off x="1126008" y="2617549"/>
            <a:ext cx="9028085" cy="3481979"/>
          </a:xfrm>
          <a:prstGeom prst="rect">
            <a:avLst/>
          </a:prstGeom>
        </p:spPr>
      </p:pic>
      <p:sp>
        <p:nvSpPr>
          <p:cNvPr id="4" name="文本框 3">
            <a:extLst>
              <a:ext uri="{FF2B5EF4-FFF2-40B4-BE49-F238E27FC236}">
                <a16:creationId xmlns:a16="http://schemas.microsoft.com/office/drawing/2014/main" id="{7959085B-E1B5-4BE3-8FC2-FF9941BE1828}"/>
              </a:ext>
            </a:extLst>
          </p:cNvPr>
          <p:cNvSpPr txBox="1"/>
          <p:nvPr/>
        </p:nvSpPr>
        <p:spPr>
          <a:xfrm>
            <a:off x="662710" y="1966762"/>
            <a:ext cx="8374964" cy="4001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然后依据变量和数组的值来绘制不同长度的窄矩形表示不同大小的盘子</a:t>
            </a:r>
          </a:p>
        </p:txBody>
      </p:sp>
    </p:spTree>
    <p:extLst>
      <p:ext uri="{BB962C8B-B14F-4D97-AF65-F5344CB8AC3E}">
        <p14:creationId xmlns:p14="http://schemas.microsoft.com/office/powerpoint/2010/main" val="38450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6</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）第二步：绘制三个柱子上的盘子</a:t>
            </a:r>
          </a:p>
        </p:txBody>
      </p:sp>
      <p:pic>
        <p:nvPicPr>
          <p:cNvPr id="3" name="图片 2">
            <a:extLst>
              <a:ext uri="{FF2B5EF4-FFF2-40B4-BE49-F238E27FC236}">
                <a16:creationId xmlns:a16="http://schemas.microsoft.com/office/drawing/2014/main" id="{B5D6A02C-43C4-4AE7-83A3-B68B96F51B04}"/>
              </a:ext>
            </a:extLst>
          </p:cNvPr>
          <p:cNvPicPr>
            <a:picLocks noChangeAspect="1"/>
          </p:cNvPicPr>
          <p:nvPr/>
        </p:nvPicPr>
        <p:blipFill>
          <a:blip r:embed="rId2"/>
          <a:stretch>
            <a:fillRect/>
          </a:stretch>
        </p:blipFill>
        <p:spPr>
          <a:xfrm>
            <a:off x="652076" y="2560328"/>
            <a:ext cx="10512202" cy="4022170"/>
          </a:xfrm>
          <a:prstGeom prst="rect">
            <a:avLst/>
          </a:prstGeom>
        </p:spPr>
      </p:pic>
      <p:sp>
        <p:nvSpPr>
          <p:cNvPr id="4" name="文本框 3">
            <a:extLst>
              <a:ext uri="{FF2B5EF4-FFF2-40B4-BE49-F238E27FC236}">
                <a16:creationId xmlns:a16="http://schemas.microsoft.com/office/drawing/2014/main" id="{E2670E7D-1119-441D-AB9D-5FF9B44DA413}"/>
              </a:ext>
            </a:extLst>
          </p:cNvPr>
          <p:cNvSpPr txBox="1"/>
          <p:nvPr/>
        </p:nvSpPr>
        <p:spPr>
          <a:xfrm>
            <a:off x="652076" y="2010253"/>
            <a:ext cx="5238361" cy="4001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每次清空画布，然后绘制三个柱子及其盘子</a:t>
            </a:r>
          </a:p>
        </p:txBody>
      </p:sp>
    </p:spTree>
    <p:extLst>
      <p:ext uri="{BB962C8B-B14F-4D97-AF65-F5344CB8AC3E}">
        <p14:creationId xmlns:p14="http://schemas.microsoft.com/office/powerpoint/2010/main" val="192969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6</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）第二步：绘制三个柱子上的盘子</a:t>
            </a:r>
          </a:p>
        </p:txBody>
      </p:sp>
      <p:pic>
        <p:nvPicPr>
          <p:cNvPr id="3" name="图片 2">
            <a:extLst>
              <a:ext uri="{FF2B5EF4-FFF2-40B4-BE49-F238E27FC236}">
                <a16:creationId xmlns:a16="http://schemas.microsoft.com/office/drawing/2014/main" id="{9C951DFF-D994-41FE-ACC3-8C783D168626}"/>
              </a:ext>
            </a:extLst>
          </p:cNvPr>
          <p:cNvPicPr>
            <a:picLocks noChangeAspect="1"/>
          </p:cNvPicPr>
          <p:nvPr/>
        </p:nvPicPr>
        <p:blipFill>
          <a:blip r:embed="rId2"/>
          <a:stretch>
            <a:fillRect/>
          </a:stretch>
        </p:blipFill>
        <p:spPr>
          <a:xfrm>
            <a:off x="613425" y="2474133"/>
            <a:ext cx="9909247" cy="4186116"/>
          </a:xfrm>
          <a:prstGeom prst="rect">
            <a:avLst/>
          </a:prstGeom>
        </p:spPr>
      </p:pic>
      <p:sp>
        <p:nvSpPr>
          <p:cNvPr id="4" name="文本框 3">
            <a:extLst>
              <a:ext uri="{FF2B5EF4-FFF2-40B4-BE49-F238E27FC236}">
                <a16:creationId xmlns:a16="http://schemas.microsoft.com/office/drawing/2014/main" id="{53AA39D2-5661-47B0-BC49-0622209497E3}"/>
              </a:ext>
            </a:extLst>
          </p:cNvPr>
          <p:cNvSpPr txBox="1"/>
          <p:nvPr/>
        </p:nvSpPr>
        <p:spPr>
          <a:xfrm>
            <a:off x="707570" y="1935984"/>
            <a:ext cx="3428496" cy="4001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初始化三个柱子上的盘子</a:t>
            </a:r>
          </a:p>
        </p:txBody>
      </p:sp>
    </p:spTree>
    <p:extLst>
      <p:ext uri="{BB962C8B-B14F-4D97-AF65-F5344CB8AC3E}">
        <p14:creationId xmlns:p14="http://schemas.microsoft.com/office/powerpoint/2010/main" val="32659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6</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）第二步：绘制三个柱子上的盘子</a:t>
            </a:r>
          </a:p>
        </p:txBody>
      </p:sp>
      <p:pic>
        <p:nvPicPr>
          <p:cNvPr id="3" name="图片 2">
            <a:extLst>
              <a:ext uri="{FF2B5EF4-FFF2-40B4-BE49-F238E27FC236}">
                <a16:creationId xmlns:a16="http://schemas.microsoft.com/office/drawing/2014/main" id="{5B6F1E55-6C7E-4379-AEEA-2051815F5F86}"/>
              </a:ext>
            </a:extLst>
          </p:cNvPr>
          <p:cNvPicPr>
            <a:picLocks noChangeAspect="1"/>
          </p:cNvPicPr>
          <p:nvPr/>
        </p:nvPicPr>
        <p:blipFill>
          <a:blip r:embed="rId2"/>
          <a:stretch>
            <a:fillRect/>
          </a:stretch>
        </p:blipFill>
        <p:spPr>
          <a:xfrm>
            <a:off x="645687" y="2518699"/>
            <a:ext cx="6773402" cy="1228060"/>
          </a:xfrm>
          <a:prstGeom prst="rect">
            <a:avLst/>
          </a:prstGeom>
        </p:spPr>
      </p:pic>
      <p:sp>
        <p:nvSpPr>
          <p:cNvPr id="4" name="文本框 3">
            <a:extLst>
              <a:ext uri="{FF2B5EF4-FFF2-40B4-BE49-F238E27FC236}">
                <a16:creationId xmlns:a16="http://schemas.microsoft.com/office/drawing/2014/main" id="{24AF7F8B-92AA-42CA-A1AA-CCD7A5FFD708}"/>
              </a:ext>
            </a:extLst>
          </p:cNvPr>
          <p:cNvSpPr txBox="1"/>
          <p:nvPr/>
        </p:nvSpPr>
        <p:spPr>
          <a:xfrm>
            <a:off x="707570" y="2031720"/>
            <a:ext cx="5959361" cy="4001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清空画布，即重新绘制</a:t>
            </a:r>
          </a:p>
        </p:txBody>
      </p:sp>
    </p:spTree>
    <p:extLst>
      <p:ext uri="{BB962C8B-B14F-4D97-AF65-F5344CB8AC3E}">
        <p14:creationId xmlns:p14="http://schemas.microsoft.com/office/powerpoint/2010/main" val="235206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6</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）第二步：绘制三个柱子上的盘子</a:t>
            </a:r>
          </a:p>
        </p:txBody>
      </p:sp>
      <p:pic>
        <p:nvPicPr>
          <p:cNvPr id="3" name="图片 2">
            <a:extLst>
              <a:ext uri="{FF2B5EF4-FFF2-40B4-BE49-F238E27FC236}">
                <a16:creationId xmlns:a16="http://schemas.microsoft.com/office/drawing/2014/main" id="{6B4FDCA5-E1F8-4C55-B160-6F3AE3B9F059}"/>
              </a:ext>
            </a:extLst>
          </p:cNvPr>
          <p:cNvPicPr>
            <a:picLocks noChangeAspect="1"/>
          </p:cNvPicPr>
          <p:nvPr/>
        </p:nvPicPr>
        <p:blipFill>
          <a:blip r:embed="rId2"/>
          <a:stretch>
            <a:fillRect/>
          </a:stretch>
        </p:blipFill>
        <p:spPr>
          <a:xfrm>
            <a:off x="707570" y="2494118"/>
            <a:ext cx="7947028" cy="2189045"/>
          </a:xfrm>
          <a:prstGeom prst="rect">
            <a:avLst/>
          </a:prstGeom>
        </p:spPr>
      </p:pic>
      <p:sp>
        <p:nvSpPr>
          <p:cNvPr id="4" name="文本框 3">
            <a:extLst>
              <a:ext uri="{FF2B5EF4-FFF2-40B4-BE49-F238E27FC236}">
                <a16:creationId xmlns:a16="http://schemas.microsoft.com/office/drawing/2014/main" id="{697454F9-81D5-476A-A29F-26F08AB58F48}"/>
              </a:ext>
            </a:extLst>
          </p:cNvPr>
          <p:cNvSpPr txBox="1"/>
          <p:nvPr/>
        </p:nvSpPr>
        <p:spPr>
          <a:xfrm>
            <a:off x="707570" y="2031720"/>
            <a:ext cx="5959361" cy="4001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重新装载盘子并重新绘制</a:t>
            </a:r>
          </a:p>
        </p:txBody>
      </p:sp>
      <p:sp>
        <p:nvSpPr>
          <p:cNvPr id="5" name="文本框 4">
            <a:extLst>
              <a:ext uri="{FF2B5EF4-FFF2-40B4-BE49-F238E27FC236}">
                <a16:creationId xmlns:a16="http://schemas.microsoft.com/office/drawing/2014/main" id="{E572D510-784E-4834-B5C6-4435211DC7EF}"/>
              </a:ext>
            </a:extLst>
          </p:cNvPr>
          <p:cNvSpPr txBox="1"/>
          <p:nvPr/>
        </p:nvSpPr>
        <p:spPr>
          <a:xfrm>
            <a:off x="3459630" y="3985247"/>
            <a:ext cx="3876835" cy="1123712"/>
          </a:xfrm>
          <a:prstGeom prst="roundRect">
            <a:avLst/>
          </a:prstGeom>
          <a:solidFill>
            <a:srgbClr val="FFFF00"/>
          </a:solidFill>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先清空画布</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重新初始化柱子及其上的盘子</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重新绘制柱子及盘子</a:t>
            </a:r>
          </a:p>
        </p:txBody>
      </p:sp>
      <p:pic>
        <p:nvPicPr>
          <p:cNvPr id="7" name="图片 6">
            <a:extLst>
              <a:ext uri="{FF2B5EF4-FFF2-40B4-BE49-F238E27FC236}">
                <a16:creationId xmlns:a16="http://schemas.microsoft.com/office/drawing/2014/main" id="{C1DC2644-F5D4-4956-A4E0-E0238683D9DA}"/>
              </a:ext>
            </a:extLst>
          </p:cNvPr>
          <p:cNvPicPr>
            <a:picLocks noChangeAspect="1"/>
          </p:cNvPicPr>
          <p:nvPr/>
        </p:nvPicPr>
        <p:blipFill>
          <a:blip r:embed="rId3"/>
          <a:stretch>
            <a:fillRect/>
          </a:stretch>
        </p:blipFill>
        <p:spPr>
          <a:xfrm>
            <a:off x="755772" y="5316993"/>
            <a:ext cx="5818903" cy="996990"/>
          </a:xfrm>
          <a:prstGeom prst="rect">
            <a:avLst/>
          </a:prstGeom>
        </p:spPr>
      </p:pic>
    </p:spTree>
    <p:extLst>
      <p:ext uri="{BB962C8B-B14F-4D97-AF65-F5344CB8AC3E}">
        <p14:creationId xmlns:p14="http://schemas.microsoft.com/office/powerpoint/2010/main" val="212245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6</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）第二步：绘制三个柱子上的盘子</a:t>
            </a:r>
          </a:p>
        </p:txBody>
      </p:sp>
      <p:pic>
        <p:nvPicPr>
          <p:cNvPr id="5" name="图片 4">
            <a:extLst>
              <a:ext uri="{FF2B5EF4-FFF2-40B4-BE49-F238E27FC236}">
                <a16:creationId xmlns:a16="http://schemas.microsoft.com/office/drawing/2014/main" id="{54C69989-444A-4876-BD9B-712DAB3F23CD}"/>
              </a:ext>
            </a:extLst>
          </p:cNvPr>
          <p:cNvPicPr/>
          <p:nvPr/>
        </p:nvPicPr>
        <p:blipFill>
          <a:blip r:embed="rId2"/>
          <a:stretch>
            <a:fillRect/>
          </a:stretch>
        </p:blipFill>
        <p:spPr>
          <a:xfrm>
            <a:off x="3796458" y="1935984"/>
            <a:ext cx="7261402" cy="4843527"/>
          </a:xfrm>
          <a:prstGeom prst="rect">
            <a:avLst/>
          </a:prstGeom>
        </p:spPr>
      </p:pic>
      <p:sp>
        <p:nvSpPr>
          <p:cNvPr id="3" name="文本框 2">
            <a:extLst>
              <a:ext uri="{FF2B5EF4-FFF2-40B4-BE49-F238E27FC236}">
                <a16:creationId xmlns:a16="http://schemas.microsoft.com/office/drawing/2014/main" id="{070FC70F-851A-4B73-8DB3-FFAA7C8212C5}"/>
              </a:ext>
            </a:extLst>
          </p:cNvPr>
          <p:cNvSpPr txBox="1"/>
          <p:nvPr/>
        </p:nvSpPr>
        <p:spPr>
          <a:xfrm>
            <a:off x="1579440" y="3429000"/>
            <a:ext cx="2131323" cy="132343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抽象每一个函数，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功能简单且清晰。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编制完成后便于后续重复调用</a:t>
            </a:r>
          </a:p>
        </p:txBody>
      </p:sp>
      <p:sp>
        <p:nvSpPr>
          <p:cNvPr id="10" name="文本框 9">
            <a:extLst>
              <a:ext uri="{FF2B5EF4-FFF2-40B4-BE49-F238E27FC236}">
                <a16:creationId xmlns:a16="http://schemas.microsoft.com/office/drawing/2014/main" id="{2875BAE8-7BBB-4960-9E87-4E7C7EE90CCD}"/>
              </a:ext>
            </a:extLst>
          </p:cNvPr>
          <p:cNvSpPr txBox="1"/>
          <p:nvPr/>
        </p:nvSpPr>
        <p:spPr>
          <a:xfrm>
            <a:off x="6311753" y="3028890"/>
            <a:ext cx="2002907"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绘制某一柱子上的盘子</a:t>
            </a:r>
            <a:endParaRPr lang="en-US" altLang="zh-CN" sz="14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87AE183-15EF-4E4C-8650-32165A5A843C}"/>
              </a:ext>
            </a:extLst>
          </p:cNvPr>
          <p:cNvSpPr txBox="1"/>
          <p:nvPr/>
        </p:nvSpPr>
        <p:spPr>
          <a:xfrm>
            <a:off x="6311752" y="3654439"/>
            <a:ext cx="2002907"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绘制三个柱子上的盘子</a:t>
            </a:r>
            <a:endParaRPr lang="en-US" altLang="zh-CN" sz="1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60A80826-693B-48B4-A5F4-DD0A48B09299}"/>
              </a:ext>
            </a:extLst>
          </p:cNvPr>
          <p:cNvSpPr txBox="1"/>
          <p:nvPr/>
        </p:nvSpPr>
        <p:spPr>
          <a:xfrm>
            <a:off x="6311751" y="4583294"/>
            <a:ext cx="2002907"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设置三个柱子上的盘子</a:t>
            </a:r>
            <a:endParaRPr lang="en-US" altLang="zh-CN" sz="14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EC697CA-AF46-4316-993B-CDB8762A101A}"/>
              </a:ext>
            </a:extLst>
          </p:cNvPr>
          <p:cNvSpPr txBox="1"/>
          <p:nvPr/>
        </p:nvSpPr>
        <p:spPr>
          <a:xfrm>
            <a:off x="6311750" y="5102517"/>
            <a:ext cx="2002907"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清空画布</a:t>
            </a:r>
            <a:endParaRPr lang="en-US" altLang="zh-CN" sz="14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60F6485-9B4C-4FF8-8A9F-097AEC2A1D37}"/>
              </a:ext>
            </a:extLst>
          </p:cNvPr>
          <p:cNvSpPr txBox="1"/>
          <p:nvPr/>
        </p:nvSpPr>
        <p:spPr>
          <a:xfrm>
            <a:off x="6311749" y="5807823"/>
            <a:ext cx="2002907"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重新开始</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54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 calcmode="lin" valueType="num">
                                      <p:cBhvr additive="base">
                                        <p:cTn id="1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uild="p"/>
      <p:bldP spid="8" grpId="0"/>
      <p:bldP spid="9" grpId="0"/>
      <p:bldP spid="16"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7</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）第三步：演示盘子的自动移动过程</a:t>
            </a:r>
          </a:p>
        </p:txBody>
      </p:sp>
      <p:pic>
        <p:nvPicPr>
          <p:cNvPr id="5" name="图片 4">
            <a:extLst>
              <a:ext uri="{FF2B5EF4-FFF2-40B4-BE49-F238E27FC236}">
                <a16:creationId xmlns:a16="http://schemas.microsoft.com/office/drawing/2014/main" id="{7C8FBF02-D6CF-4394-A17A-12D5BE7A8CCB}"/>
              </a:ext>
            </a:extLst>
          </p:cNvPr>
          <p:cNvPicPr>
            <a:picLocks noChangeAspect="1"/>
          </p:cNvPicPr>
          <p:nvPr/>
        </p:nvPicPr>
        <p:blipFill>
          <a:blip r:embed="rId2"/>
          <a:stretch>
            <a:fillRect/>
          </a:stretch>
        </p:blipFill>
        <p:spPr>
          <a:xfrm>
            <a:off x="2279204" y="1942190"/>
            <a:ext cx="7530526" cy="4737109"/>
          </a:xfrm>
          <a:prstGeom prst="rect">
            <a:avLst/>
          </a:prstGeom>
        </p:spPr>
      </p:pic>
      <p:sp>
        <p:nvSpPr>
          <p:cNvPr id="7" name="文本框 6">
            <a:extLst>
              <a:ext uri="{FF2B5EF4-FFF2-40B4-BE49-F238E27FC236}">
                <a16:creationId xmlns:a16="http://schemas.microsoft.com/office/drawing/2014/main" id="{D24ABD21-E628-4E52-B598-81A3D323F284}"/>
              </a:ext>
            </a:extLst>
          </p:cNvPr>
          <p:cNvSpPr txBox="1"/>
          <p:nvPr/>
        </p:nvSpPr>
        <p:spPr>
          <a:xfrm>
            <a:off x="705965" y="2297908"/>
            <a:ext cx="1474497"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从一个柱子取下一个盘子</a:t>
            </a:r>
          </a:p>
        </p:txBody>
      </p:sp>
      <p:sp>
        <p:nvSpPr>
          <p:cNvPr id="9" name="文本框 8">
            <a:extLst>
              <a:ext uri="{FF2B5EF4-FFF2-40B4-BE49-F238E27FC236}">
                <a16:creationId xmlns:a16="http://schemas.microsoft.com/office/drawing/2014/main" id="{3DD31078-92AC-48BE-8453-FB38C4A72E7A}"/>
              </a:ext>
            </a:extLst>
          </p:cNvPr>
          <p:cNvSpPr txBox="1"/>
          <p:nvPr/>
        </p:nvSpPr>
        <p:spPr>
          <a:xfrm>
            <a:off x="705964" y="3342405"/>
            <a:ext cx="1474498"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向一个柱子放入一个盘子</a:t>
            </a:r>
          </a:p>
        </p:txBody>
      </p:sp>
      <p:sp>
        <p:nvSpPr>
          <p:cNvPr id="11" name="文本框 10">
            <a:extLst>
              <a:ext uri="{FF2B5EF4-FFF2-40B4-BE49-F238E27FC236}">
                <a16:creationId xmlns:a16="http://schemas.microsoft.com/office/drawing/2014/main" id="{BE991C07-5256-4B82-B51A-FE288775E332}"/>
              </a:ext>
            </a:extLst>
          </p:cNvPr>
          <p:cNvSpPr txBox="1"/>
          <p:nvPr/>
        </p:nvSpPr>
        <p:spPr>
          <a:xfrm>
            <a:off x="410379" y="4201338"/>
            <a:ext cx="2065668"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将一个盘子从一个柱子移到另一个柱子</a:t>
            </a:r>
          </a:p>
        </p:txBody>
      </p:sp>
      <p:sp>
        <p:nvSpPr>
          <p:cNvPr id="17" name="文本框 16">
            <a:extLst>
              <a:ext uri="{FF2B5EF4-FFF2-40B4-BE49-F238E27FC236}">
                <a16:creationId xmlns:a16="http://schemas.microsoft.com/office/drawing/2014/main" id="{69798F5D-B100-4A32-9E36-7F0CF79D649F}"/>
              </a:ext>
            </a:extLst>
          </p:cNvPr>
          <p:cNvSpPr txBox="1"/>
          <p:nvPr/>
        </p:nvSpPr>
        <p:spPr>
          <a:xfrm>
            <a:off x="572526" y="5060272"/>
            <a:ext cx="1741374"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汉诺塔程序移动盘子的函数</a:t>
            </a:r>
          </a:p>
        </p:txBody>
      </p:sp>
      <p:sp>
        <p:nvSpPr>
          <p:cNvPr id="4" name="文本框 3">
            <a:extLst>
              <a:ext uri="{FF2B5EF4-FFF2-40B4-BE49-F238E27FC236}">
                <a16:creationId xmlns:a16="http://schemas.microsoft.com/office/drawing/2014/main" id="{4E430615-795F-45B1-8C59-25072DA7AF2D}"/>
              </a:ext>
            </a:extLst>
          </p:cNvPr>
          <p:cNvSpPr txBox="1"/>
          <p:nvPr/>
        </p:nvSpPr>
        <p:spPr>
          <a:xfrm>
            <a:off x="9172248" y="3231842"/>
            <a:ext cx="2281290" cy="1938992"/>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盘子从一个柱子移动到另一个柱子，就是改变数组变量中的值，然后清空画布，重新绘制柱子及其盘子</a:t>
            </a:r>
          </a:p>
        </p:txBody>
      </p:sp>
    </p:spTree>
    <p:extLst>
      <p:ext uri="{BB962C8B-B14F-4D97-AF65-F5344CB8AC3E}">
        <p14:creationId xmlns:p14="http://schemas.microsoft.com/office/powerpoint/2010/main" val="21429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7"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7</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）第三步：演示盘子的自动移动过程</a:t>
            </a:r>
          </a:p>
        </p:txBody>
      </p:sp>
      <p:pic>
        <p:nvPicPr>
          <p:cNvPr id="5" name="图片 4">
            <a:extLst>
              <a:ext uri="{FF2B5EF4-FFF2-40B4-BE49-F238E27FC236}">
                <a16:creationId xmlns:a16="http://schemas.microsoft.com/office/drawing/2014/main" id="{1105484F-FEBF-40DE-8DB6-4A81D174E1CB}"/>
              </a:ext>
            </a:extLst>
          </p:cNvPr>
          <p:cNvPicPr/>
          <p:nvPr/>
        </p:nvPicPr>
        <p:blipFill>
          <a:blip r:embed="rId2"/>
          <a:stretch>
            <a:fillRect/>
          </a:stretch>
        </p:blipFill>
        <p:spPr>
          <a:xfrm>
            <a:off x="3676485" y="1946585"/>
            <a:ext cx="7213079" cy="4732714"/>
          </a:xfrm>
          <a:prstGeom prst="rect">
            <a:avLst/>
          </a:prstGeom>
        </p:spPr>
      </p:pic>
      <p:sp>
        <p:nvSpPr>
          <p:cNvPr id="3" name="文本框 2">
            <a:extLst>
              <a:ext uri="{FF2B5EF4-FFF2-40B4-BE49-F238E27FC236}">
                <a16:creationId xmlns:a16="http://schemas.microsoft.com/office/drawing/2014/main" id="{3C55F8B2-9AA2-434E-BF2C-9DEAFCAD23D4}"/>
              </a:ext>
            </a:extLst>
          </p:cNvPr>
          <p:cNvSpPr txBox="1"/>
          <p:nvPr/>
        </p:nvSpPr>
        <p:spPr>
          <a:xfrm>
            <a:off x="1302436" y="3741492"/>
            <a:ext cx="2281290" cy="1323439"/>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任何盘子移动一次，都清空画布，重新绘制柱子及上的盘子</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动画效果</a:t>
            </a:r>
          </a:p>
        </p:txBody>
      </p:sp>
    </p:spTree>
    <p:extLst>
      <p:ext uri="{BB962C8B-B14F-4D97-AF65-F5344CB8AC3E}">
        <p14:creationId xmlns:p14="http://schemas.microsoft.com/office/powerpoint/2010/main" val="28449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8</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）第四步：交互式控制游戏参数设置</a:t>
            </a:r>
          </a:p>
        </p:txBody>
      </p:sp>
      <p:pic>
        <p:nvPicPr>
          <p:cNvPr id="3" name="图片 2">
            <a:extLst>
              <a:ext uri="{FF2B5EF4-FFF2-40B4-BE49-F238E27FC236}">
                <a16:creationId xmlns:a16="http://schemas.microsoft.com/office/drawing/2014/main" id="{3EB0EF6F-6C66-4844-B8D2-4E0CEBE2C5DA}"/>
              </a:ext>
            </a:extLst>
          </p:cNvPr>
          <p:cNvPicPr>
            <a:picLocks noChangeAspect="1"/>
          </p:cNvPicPr>
          <p:nvPr/>
        </p:nvPicPr>
        <p:blipFill>
          <a:blip r:embed="rId2"/>
          <a:stretch>
            <a:fillRect/>
          </a:stretch>
        </p:blipFill>
        <p:spPr>
          <a:xfrm>
            <a:off x="3480410" y="1888471"/>
            <a:ext cx="5852696" cy="4926167"/>
          </a:xfrm>
          <a:prstGeom prst="rect">
            <a:avLst/>
          </a:prstGeom>
        </p:spPr>
      </p:pic>
      <p:sp>
        <p:nvSpPr>
          <p:cNvPr id="4" name="文本框 3">
            <a:extLst>
              <a:ext uri="{FF2B5EF4-FFF2-40B4-BE49-F238E27FC236}">
                <a16:creationId xmlns:a16="http://schemas.microsoft.com/office/drawing/2014/main" id="{6593A4C5-853F-4468-945B-AAAA4E187443}"/>
              </a:ext>
            </a:extLst>
          </p:cNvPr>
          <p:cNvSpPr txBox="1"/>
          <p:nvPr/>
        </p:nvSpPr>
        <p:spPr>
          <a:xfrm>
            <a:off x="707570" y="2130974"/>
            <a:ext cx="2047429" cy="707886"/>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设置输入参数的各种控件对象</a:t>
            </a:r>
          </a:p>
        </p:txBody>
      </p:sp>
      <p:sp>
        <p:nvSpPr>
          <p:cNvPr id="8" name="文本框 7">
            <a:extLst>
              <a:ext uri="{FF2B5EF4-FFF2-40B4-BE49-F238E27FC236}">
                <a16:creationId xmlns:a16="http://schemas.microsoft.com/office/drawing/2014/main" id="{A2C3BAD2-5DEC-413A-A13B-7D3E6BCF6153}"/>
              </a:ext>
            </a:extLst>
          </p:cNvPr>
          <p:cNvSpPr txBox="1"/>
          <p:nvPr/>
        </p:nvSpPr>
        <p:spPr>
          <a:xfrm>
            <a:off x="7306969" y="2556173"/>
            <a:ext cx="2241319" cy="253916"/>
          </a:xfrm>
          <a:prstGeom prst="rect">
            <a:avLst/>
          </a:prstGeom>
          <a:noFill/>
        </p:spPr>
        <p:txBody>
          <a:bodyPr wrap="none" rtlCol="0">
            <a:spAutoFit/>
          </a:bodyPr>
          <a:lstStyle/>
          <a:p>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重置</a:t>
            </a:r>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按钮绑定</a:t>
            </a:r>
            <a:r>
              <a:rPr lang="en-US" altLang="zh-CN" sz="105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reload_hanoi</a:t>
            </a:r>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ECF631AD-E1A3-44A5-AE81-C21372FD6E45}"/>
              </a:ext>
            </a:extLst>
          </p:cNvPr>
          <p:cNvSpPr txBox="1"/>
          <p:nvPr/>
        </p:nvSpPr>
        <p:spPr>
          <a:xfrm>
            <a:off x="7221995" y="3086444"/>
            <a:ext cx="2392001" cy="253916"/>
          </a:xfrm>
          <a:prstGeom prst="rect">
            <a:avLst/>
          </a:prstGeom>
          <a:noFill/>
        </p:spPr>
        <p:txBody>
          <a:bodyPr wrap="none" rtlCol="0">
            <a:spAutoFit/>
          </a:bodyPr>
          <a:lstStyle/>
          <a:p>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自动移动</a:t>
            </a:r>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按钮绑定</a:t>
            </a:r>
            <a:r>
              <a:rPr lang="en-US" altLang="zh-CN" sz="105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redo_hanoi</a:t>
            </a:r>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E18B4C2E-D11D-4F7C-9BE2-9D8BD676AECD}"/>
              </a:ext>
            </a:extLst>
          </p:cNvPr>
          <p:cNvSpPr txBox="1"/>
          <p:nvPr/>
        </p:nvSpPr>
        <p:spPr>
          <a:xfrm>
            <a:off x="6928668" y="3605343"/>
            <a:ext cx="1620957" cy="253916"/>
          </a:xfrm>
          <a:prstGeom prst="rect">
            <a:avLst/>
          </a:prstGeom>
          <a:noFill/>
        </p:spPr>
        <p:txBody>
          <a:bodyPr wrap="none" rtlCol="0">
            <a:spAutoFit/>
          </a:bodyPr>
          <a:lstStyle/>
          <a:p>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退出</a:t>
            </a:r>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按钮绑定</a:t>
            </a:r>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exit()</a:t>
            </a:r>
            <a:endPar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1" name="直接连接符 10">
            <a:extLst>
              <a:ext uri="{FF2B5EF4-FFF2-40B4-BE49-F238E27FC236}">
                <a16:creationId xmlns:a16="http://schemas.microsoft.com/office/drawing/2014/main" id="{969EF6A5-4102-458E-BE65-480A44D67135}"/>
              </a:ext>
            </a:extLst>
          </p:cNvPr>
          <p:cNvCxnSpPr/>
          <p:nvPr/>
        </p:nvCxnSpPr>
        <p:spPr>
          <a:xfrm>
            <a:off x="7008577" y="2966064"/>
            <a:ext cx="150018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691CE22-6E99-45D6-8D21-2F4676A838BF}"/>
              </a:ext>
            </a:extLst>
          </p:cNvPr>
          <p:cNvCxnSpPr/>
          <p:nvPr/>
        </p:nvCxnSpPr>
        <p:spPr>
          <a:xfrm>
            <a:off x="7221995" y="3482305"/>
            <a:ext cx="150018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68F13E1-A0A3-4499-9C69-27AEFFA8F2E3}"/>
              </a:ext>
            </a:extLst>
          </p:cNvPr>
          <p:cNvSpPr txBox="1"/>
          <p:nvPr/>
        </p:nvSpPr>
        <p:spPr>
          <a:xfrm>
            <a:off x="7706269" y="1874960"/>
            <a:ext cx="1127232" cy="253916"/>
          </a:xfrm>
          <a:prstGeom prst="rect">
            <a:avLst/>
          </a:prstGeom>
          <a:noFill/>
        </p:spPr>
        <p:txBody>
          <a:bodyPr wrap="none" rtlCol="0">
            <a:spAutoFit/>
          </a:bodyPr>
          <a:lstStyle/>
          <a:p>
            <a:r>
              <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汉诺塔界面控制</a:t>
            </a:r>
          </a:p>
        </p:txBody>
      </p:sp>
      <p:sp>
        <p:nvSpPr>
          <p:cNvPr id="16" name="文本框 15">
            <a:extLst>
              <a:ext uri="{FF2B5EF4-FFF2-40B4-BE49-F238E27FC236}">
                <a16:creationId xmlns:a16="http://schemas.microsoft.com/office/drawing/2014/main" id="{F2BEBAE2-262D-4881-8810-2C97B150BC42}"/>
              </a:ext>
            </a:extLst>
          </p:cNvPr>
          <p:cNvSpPr txBox="1"/>
          <p:nvPr/>
        </p:nvSpPr>
        <p:spPr>
          <a:xfrm>
            <a:off x="7295188" y="4616446"/>
            <a:ext cx="1426994" cy="253916"/>
          </a:xfrm>
          <a:prstGeom prst="rect">
            <a:avLst/>
          </a:prstGeom>
          <a:noFill/>
        </p:spPr>
        <p:txBody>
          <a:bodyPr wrap="none" rtlCol="0">
            <a:spAutoFit/>
          </a:bodyPr>
          <a:lstStyle/>
          <a:p>
            <a:r>
              <a:rPr lang="en-US" altLang="zh-CN" sz="105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def</a:t>
            </a:r>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5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reload_hanoi</a:t>
            </a:r>
            <a:r>
              <a:rPr lang="en-US" altLang="zh-CN"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7E2B021F-2261-48FD-8F48-44C4496ABAEB}"/>
              </a:ext>
            </a:extLst>
          </p:cNvPr>
          <p:cNvSpPr txBox="1"/>
          <p:nvPr/>
        </p:nvSpPr>
        <p:spPr>
          <a:xfrm>
            <a:off x="7822647" y="5000155"/>
            <a:ext cx="1531188" cy="253916"/>
          </a:xfrm>
          <a:prstGeom prst="rect">
            <a:avLst/>
          </a:prstGeom>
          <a:noFill/>
        </p:spPr>
        <p:txBody>
          <a:bodyPr wrap="none" rtlCol="0">
            <a:spAutoFit/>
          </a:bodyPr>
          <a:lstStyle/>
          <a:p>
            <a:r>
              <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接收用户输入的盘子数</a:t>
            </a:r>
          </a:p>
        </p:txBody>
      </p:sp>
      <p:sp>
        <p:nvSpPr>
          <p:cNvPr id="19" name="文本框 18">
            <a:extLst>
              <a:ext uri="{FF2B5EF4-FFF2-40B4-BE49-F238E27FC236}">
                <a16:creationId xmlns:a16="http://schemas.microsoft.com/office/drawing/2014/main" id="{F4EBC89C-E4B2-4541-88E1-09ED69215D58}"/>
              </a:ext>
            </a:extLst>
          </p:cNvPr>
          <p:cNvSpPr txBox="1"/>
          <p:nvPr/>
        </p:nvSpPr>
        <p:spPr>
          <a:xfrm>
            <a:off x="7822647" y="5708786"/>
            <a:ext cx="2021707" cy="253916"/>
          </a:xfrm>
          <a:prstGeom prst="rect">
            <a:avLst/>
          </a:prstGeom>
          <a:noFill/>
        </p:spPr>
        <p:txBody>
          <a:bodyPr wrap="none" rtlCol="0">
            <a:spAutoFit/>
          </a:bodyPr>
          <a:lstStyle/>
          <a:p>
            <a:r>
              <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转换成整型数赋值给</a:t>
            </a:r>
            <a:r>
              <a:rPr lang="en-US" altLang="zh-CN" sz="105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sumPlate</a:t>
            </a:r>
            <a:endParaRPr lang="zh-CN" altLang="en-US" sz="105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1" name="直接连接符 20">
            <a:extLst>
              <a:ext uri="{FF2B5EF4-FFF2-40B4-BE49-F238E27FC236}">
                <a16:creationId xmlns:a16="http://schemas.microsoft.com/office/drawing/2014/main" id="{E1574A7C-4F7B-47A0-9184-C91FAEC513AD}"/>
              </a:ext>
            </a:extLst>
          </p:cNvPr>
          <p:cNvCxnSpPr/>
          <p:nvPr/>
        </p:nvCxnSpPr>
        <p:spPr>
          <a:xfrm>
            <a:off x="7008577" y="4025013"/>
            <a:ext cx="150018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6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0"/>
                            </p:stCondLst>
                            <p:childTnLst>
                              <p:par>
                                <p:cTn id="25" presetID="2" presetClass="entr" presetSubtype="2"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par>
                          <p:cTn id="33" fill="hold">
                            <p:stCondLst>
                              <p:cond delay="0"/>
                            </p:stCondLst>
                            <p:childTnLst>
                              <p:par>
                                <p:cTn id="34" presetID="2" presetClass="entr" presetSubtype="2"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par>
                          <p:cTn id="42" fill="hold">
                            <p:stCondLst>
                              <p:cond delay="0"/>
                            </p:stCondLst>
                            <p:childTnLst>
                              <p:par>
                                <p:cTn id="43" presetID="2" presetClass="entr" presetSubtype="2"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1+#ppt_w/2"/>
                                          </p:val>
                                        </p:tav>
                                        <p:tav tm="100000">
                                          <p:val>
                                            <p:strVal val="#ppt_x"/>
                                          </p:val>
                                        </p:tav>
                                      </p:tavLst>
                                    </p:anim>
                                    <p:anim calcmode="lin" valueType="num">
                                      <p:cBhvr additive="base">
                                        <p:cTn id="4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5" grpId="0"/>
      <p:bldP spid="16" grpId="0"/>
      <p:bldP spid="17"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8</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）第四步：交互式控制游戏参数设置</a:t>
            </a:r>
          </a:p>
        </p:txBody>
      </p:sp>
      <p:pic>
        <p:nvPicPr>
          <p:cNvPr id="5" name="图片 4">
            <a:extLst>
              <a:ext uri="{FF2B5EF4-FFF2-40B4-BE49-F238E27FC236}">
                <a16:creationId xmlns:a16="http://schemas.microsoft.com/office/drawing/2014/main" id="{4BF540B3-FBB4-4EEC-9279-8D44C2E705CA}"/>
              </a:ext>
            </a:extLst>
          </p:cNvPr>
          <p:cNvPicPr/>
          <p:nvPr/>
        </p:nvPicPr>
        <p:blipFill>
          <a:blip r:embed="rId2"/>
          <a:stretch>
            <a:fillRect/>
          </a:stretch>
        </p:blipFill>
        <p:spPr>
          <a:xfrm>
            <a:off x="2538483" y="1860288"/>
            <a:ext cx="6878471" cy="4922650"/>
          </a:xfrm>
          <a:prstGeom prst="rect">
            <a:avLst/>
          </a:prstGeom>
        </p:spPr>
      </p:pic>
    </p:spTree>
    <p:extLst>
      <p:ext uri="{BB962C8B-B14F-4D97-AF65-F5344CB8AC3E}">
        <p14:creationId xmlns:p14="http://schemas.microsoft.com/office/powerpoint/2010/main" val="372589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典型编程环境简介</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endPar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1</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Python</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语言</a:t>
            </a:r>
          </a:p>
        </p:txBody>
      </p:sp>
      <p:sp>
        <p:nvSpPr>
          <p:cNvPr id="2" name="文本框 1">
            <a:extLst>
              <a:ext uri="{FF2B5EF4-FFF2-40B4-BE49-F238E27FC236}">
                <a16:creationId xmlns:a16="http://schemas.microsoft.com/office/drawing/2014/main" id="{68676565-8027-4496-BC59-A0FEC5A1E5E0}"/>
              </a:ext>
            </a:extLst>
          </p:cNvPr>
          <p:cNvSpPr txBox="1"/>
          <p:nvPr/>
        </p:nvSpPr>
        <p:spPr>
          <a:xfrm>
            <a:off x="707569" y="1984824"/>
            <a:ext cx="10744201" cy="3416320"/>
          </a:xfrm>
          <a:prstGeom prst="rect">
            <a:avLst/>
          </a:prstGeom>
          <a:noFill/>
        </p:spPr>
        <p:txBody>
          <a:bodyPr wrap="square" rtlCol="0">
            <a:spAutoFit/>
          </a:bodyPr>
          <a:lstStyle/>
          <a:p>
            <a:pPr marL="342900" indent="-342900" algn="just">
              <a:buFont typeface="Wingdings" panose="05000000000000000000" pitchFamily="2" charset="2"/>
              <a:buChar char="l"/>
            </a:pPr>
            <a:r>
              <a:rPr lang="en-US" altLang="zh-CN" sz="2400" dirty="0">
                <a:effectLst/>
                <a:latin typeface="+mn-lt"/>
                <a:ea typeface="+mn-ea"/>
              </a:rPr>
              <a:t>Python</a:t>
            </a:r>
            <a:r>
              <a:rPr lang="zh-CN" altLang="zh-CN" sz="2400" dirty="0">
                <a:effectLst/>
                <a:latin typeface="+mn-lt"/>
                <a:ea typeface="+mn-ea"/>
              </a:rPr>
              <a:t>语言是一种面向对象的计算机语言</a:t>
            </a:r>
            <a:endParaRPr lang="en-US" altLang="zh-CN" sz="2400" dirty="0">
              <a:effectLst/>
              <a:latin typeface="+mn-lt"/>
              <a:ea typeface="+mn-ea"/>
            </a:endParaRPr>
          </a:p>
          <a:p>
            <a:pPr marL="342900" indent="-342900" algn="just">
              <a:buFont typeface="Wingdings" panose="05000000000000000000" pitchFamily="2" charset="2"/>
              <a:buChar char="l"/>
            </a:pPr>
            <a:r>
              <a:rPr lang="en-US" altLang="zh-CN" sz="2400" dirty="0">
                <a:effectLst/>
                <a:latin typeface="+mn-lt"/>
                <a:ea typeface="+mn-ea"/>
              </a:rPr>
              <a:t>Python</a:t>
            </a:r>
            <a:r>
              <a:rPr lang="zh-CN" altLang="zh-CN" sz="2400" dirty="0">
                <a:effectLst/>
                <a:latin typeface="+mn-lt"/>
                <a:ea typeface="+mn-ea"/>
              </a:rPr>
              <a:t>语言拥有丰富的面向各专业应用开发的“库”资源</a:t>
            </a:r>
            <a:endParaRPr lang="en-US" altLang="zh-CN" sz="2400" dirty="0">
              <a:effectLst/>
              <a:latin typeface="+mn-lt"/>
              <a:ea typeface="+mn-ea"/>
            </a:endParaRPr>
          </a:p>
          <a:p>
            <a:pPr marL="342900" indent="-342900" algn="just">
              <a:buFont typeface="Wingdings" panose="05000000000000000000" pitchFamily="2" charset="2"/>
              <a:buChar char="l"/>
            </a:pPr>
            <a:r>
              <a:rPr lang="en-US" altLang="zh-CN" sz="2400" dirty="0">
                <a:solidFill>
                  <a:srgbClr val="C00000"/>
                </a:solidFill>
                <a:effectLst/>
                <a:latin typeface="+mn-lt"/>
                <a:ea typeface="微软雅黑" panose="020B0503020204020204" pitchFamily="34" charset="-122"/>
              </a:rPr>
              <a:t>【</a:t>
            </a:r>
            <a:r>
              <a:rPr lang="zh-CN" altLang="zh-CN" sz="2400" dirty="0">
                <a:solidFill>
                  <a:srgbClr val="C00000"/>
                </a:solidFill>
                <a:effectLst/>
                <a:latin typeface="+mn-lt"/>
                <a:ea typeface="微软雅黑" panose="020B0503020204020204" pitchFamily="34" charset="-122"/>
              </a:rPr>
              <a:t>资源库</a:t>
            </a:r>
            <a:r>
              <a:rPr lang="en-US" altLang="zh-CN" sz="2400" dirty="0">
                <a:solidFill>
                  <a:srgbClr val="C00000"/>
                </a:solidFill>
                <a:effectLst/>
                <a:latin typeface="+mn-lt"/>
                <a:ea typeface="微软雅黑" panose="020B0503020204020204" pitchFamily="34" charset="-122"/>
              </a:rPr>
              <a:t>/Repository】</a:t>
            </a:r>
            <a:r>
              <a:rPr lang="zh-CN" altLang="en-US" sz="2400" dirty="0">
                <a:solidFill>
                  <a:srgbClr val="C00000"/>
                </a:solidFill>
                <a:latin typeface="+mn-lt"/>
                <a:ea typeface="+mn-ea"/>
              </a:rPr>
              <a:t>中</a:t>
            </a:r>
            <a:r>
              <a:rPr lang="zh-CN" altLang="zh-CN" sz="2400" dirty="0">
                <a:solidFill>
                  <a:srgbClr val="C00000"/>
                </a:solidFill>
                <a:effectLst/>
                <a:latin typeface="+mn-lt"/>
                <a:ea typeface="+mn-ea"/>
              </a:rPr>
              <a:t>包含了不同的【</a:t>
            </a:r>
            <a:r>
              <a:rPr lang="zh-CN" altLang="zh-CN" sz="2400" dirty="0">
                <a:solidFill>
                  <a:srgbClr val="C00000"/>
                </a:solidFill>
                <a:latin typeface="+mn-lt"/>
                <a:ea typeface="微软雅黑" panose="020B0503020204020204" pitchFamily="34" charset="-122"/>
              </a:rPr>
              <a:t>包</a:t>
            </a:r>
            <a:r>
              <a:rPr lang="en-US" altLang="zh-CN" sz="2400" dirty="0">
                <a:solidFill>
                  <a:srgbClr val="C00000"/>
                </a:solidFill>
                <a:latin typeface="+mn-lt"/>
                <a:ea typeface="微软雅黑" panose="020B0503020204020204" pitchFamily="34" charset="-122"/>
              </a:rPr>
              <a:t>/</a:t>
            </a:r>
            <a:r>
              <a:rPr lang="en-US" altLang="zh-CN" sz="2400" dirty="0">
                <a:solidFill>
                  <a:srgbClr val="C00000"/>
                </a:solidFill>
                <a:effectLst/>
                <a:latin typeface="+mn-lt"/>
                <a:ea typeface="+mn-ea"/>
              </a:rPr>
              <a:t>Package</a:t>
            </a:r>
            <a:r>
              <a:rPr lang="zh-CN" altLang="zh-CN" sz="2400" dirty="0">
                <a:solidFill>
                  <a:srgbClr val="C00000"/>
                </a:solidFill>
                <a:effectLst/>
                <a:latin typeface="+mn-lt"/>
                <a:ea typeface="+mn-ea"/>
              </a:rPr>
              <a:t>】</a:t>
            </a:r>
            <a:r>
              <a:rPr lang="zh-CN" altLang="en-US" sz="2400" dirty="0">
                <a:solidFill>
                  <a:srgbClr val="C00000"/>
                </a:solidFill>
                <a:effectLst/>
                <a:latin typeface="+mn-lt"/>
                <a:ea typeface="+mn-ea"/>
              </a:rPr>
              <a:t>，而一个包又包含了若干个</a:t>
            </a:r>
            <a:r>
              <a:rPr lang="zh-CN" altLang="zh-CN" sz="2400" dirty="0">
                <a:solidFill>
                  <a:srgbClr val="C00000"/>
                </a:solidFill>
                <a:latin typeface="+mn-lt"/>
                <a:ea typeface="微软雅黑" panose="020B0503020204020204" pitchFamily="34" charset="-122"/>
              </a:rPr>
              <a:t>【类</a:t>
            </a:r>
            <a:r>
              <a:rPr lang="en-US" altLang="zh-CN" sz="2400" dirty="0">
                <a:solidFill>
                  <a:srgbClr val="C00000"/>
                </a:solidFill>
                <a:latin typeface="+mn-lt"/>
                <a:ea typeface="微软雅黑" panose="020B0503020204020204" pitchFamily="34" charset="-122"/>
              </a:rPr>
              <a:t>/</a:t>
            </a:r>
            <a:r>
              <a:rPr lang="en-US" altLang="zh-CN" sz="2400" dirty="0">
                <a:solidFill>
                  <a:srgbClr val="C00000"/>
                </a:solidFill>
                <a:effectLst/>
                <a:latin typeface="+mn-lt"/>
                <a:ea typeface="+mn-ea"/>
              </a:rPr>
              <a:t>Class】</a:t>
            </a:r>
            <a:r>
              <a:rPr lang="zh-CN" altLang="zh-CN" sz="2400" dirty="0">
                <a:solidFill>
                  <a:srgbClr val="C00000"/>
                </a:solidFill>
                <a:effectLst/>
                <a:latin typeface="+mn-lt"/>
                <a:ea typeface="+mn-ea"/>
              </a:rPr>
              <a:t>与</a:t>
            </a:r>
            <a:r>
              <a:rPr lang="en-US" altLang="zh-CN" sz="2400" dirty="0">
                <a:solidFill>
                  <a:srgbClr val="C00000"/>
                </a:solidFill>
                <a:effectLst/>
                <a:latin typeface="+mn-lt"/>
                <a:ea typeface="+mn-ea"/>
              </a:rPr>
              <a:t>【</a:t>
            </a:r>
            <a:r>
              <a:rPr lang="zh-CN" altLang="zh-CN" sz="2400" dirty="0">
                <a:solidFill>
                  <a:srgbClr val="C00000"/>
                </a:solidFill>
                <a:latin typeface="+mn-lt"/>
                <a:ea typeface="微软雅黑" panose="020B0503020204020204" pitchFamily="34" charset="-122"/>
              </a:rPr>
              <a:t>对象</a:t>
            </a:r>
            <a:r>
              <a:rPr lang="en-US" altLang="zh-CN" sz="2400" dirty="0">
                <a:solidFill>
                  <a:srgbClr val="C00000"/>
                </a:solidFill>
                <a:latin typeface="+mn-lt"/>
                <a:ea typeface="微软雅黑" panose="020B0503020204020204" pitchFamily="34" charset="-122"/>
              </a:rPr>
              <a:t>/</a:t>
            </a:r>
            <a:r>
              <a:rPr lang="en-US" altLang="zh-CN" sz="2400" dirty="0">
                <a:solidFill>
                  <a:srgbClr val="C00000"/>
                </a:solidFill>
                <a:effectLst/>
                <a:latin typeface="+mn-lt"/>
                <a:ea typeface="+mn-ea"/>
              </a:rPr>
              <a:t>Object</a:t>
            </a:r>
            <a:r>
              <a:rPr lang="zh-CN" altLang="zh-CN" sz="2400" dirty="0">
                <a:solidFill>
                  <a:srgbClr val="C00000"/>
                </a:solidFill>
                <a:effectLst/>
                <a:latin typeface="+mn-lt"/>
                <a:ea typeface="+mn-ea"/>
              </a:rPr>
              <a:t>】</a:t>
            </a:r>
            <a:r>
              <a:rPr lang="zh-CN" altLang="en-US" sz="2400" dirty="0">
                <a:solidFill>
                  <a:srgbClr val="C00000"/>
                </a:solidFill>
                <a:effectLst/>
                <a:latin typeface="+mn-lt"/>
                <a:ea typeface="+mn-ea"/>
              </a:rPr>
              <a:t>，一个类，或者说，一个对象拥有若干个</a:t>
            </a:r>
            <a:r>
              <a:rPr lang="zh-CN" altLang="zh-CN" sz="2400" dirty="0">
                <a:solidFill>
                  <a:srgbClr val="C00000"/>
                </a:solidFill>
                <a:effectLst/>
                <a:latin typeface="+mn-lt"/>
                <a:ea typeface="+mn-ea"/>
              </a:rPr>
              <a:t>【</a:t>
            </a:r>
            <a:r>
              <a:rPr lang="zh-CN" altLang="zh-CN" sz="2400" dirty="0">
                <a:solidFill>
                  <a:srgbClr val="C00000"/>
                </a:solidFill>
                <a:latin typeface="+mn-lt"/>
                <a:ea typeface="微软雅黑" panose="020B0503020204020204" pitchFamily="34" charset="-122"/>
              </a:rPr>
              <a:t>函数</a:t>
            </a:r>
            <a:r>
              <a:rPr lang="en-US" altLang="zh-CN" sz="2400" dirty="0">
                <a:solidFill>
                  <a:srgbClr val="C00000"/>
                </a:solidFill>
                <a:latin typeface="+mn-lt"/>
                <a:ea typeface="微软雅黑" panose="020B0503020204020204" pitchFamily="34" charset="-122"/>
              </a:rPr>
              <a:t>/</a:t>
            </a:r>
            <a:r>
              <a:rPr lang="en-US" altLang="zh-CN" sz="2400" dirty="0">
                <a:solidFill>
                  <a:srgbClr val="C00000"/>
                </a:solidFill>
                <a:effectLst/>
                <a:latin typeface="+mn-lt"/>
                <a:ea typeface="+mn-ea"/>
              </a:rPr>
              <a:t>Function</a:t>
            </a:r>
            <a:r>
              <a:rPr lang="zh-CN" altLang="zh-CN" sz="2400" dirty="0">
                <a:solidFill>
                  <a:srgbClr val="C00000"/>
                </a:solidFill>
                <a:effectLst/>
                <a:latin typeface="+mn-lt"/>
                <a:ea typeface="+mn-ea"/>
              </a:rPr>
              <a:t>】。</a:t>
            </a:r>
            <a:endParaRPr lang="en-US" altLang="zh-CN" sz="2400" dirty="0">
              <a:solidFill>
                <a:srgbClr val="C00000"/>
              </a:solidFill>
              <a:effectLst/>
              <a:latin typeface="+mn-lt"/>
              <a:ea typeface="+mn-ea"/>
            </a:endParaRPr>
          </a:p>
          <a:p>
            <a:pPr marL="800100" lvl="1" indent="-342900" algn="just">
              <a:buFont typeface="Wingdings" panose="05000000000000000000" pitchFamily="2" charset="2"/>
              <a:buChar char="n"/>
            </a:pPr>
            <a:r>
              <a:rPr lang="zh-CN" altLang="en-US" sz="2400" dirty="0">
                <a:solidFill>
                  <a:srgbClr val="C00000"/>
                </a:solidFill>
                <a:effectLst/>
                <a:latin typeface="+mn-lt"/>
                <a:ea typeface="+mn-ea"/>
              </a:rPr>
              <a:t>资源库需要安装到编程环境中才能被使用</a:t>
            </a:r>
            <a:endParaRPr lang="en-US" altLang="zh-CN" sz="2400" dirty="0">
              <a:solidFill>
                <a:srgbClr val="C00000"/>
              </a:solidFill>
              <a:effectLst/>
              <a:latin typeface="+mn-lt"/>
              <a:ea typeface="+mn-ea"/>
            </a:endParaRPr>
          </a:p>
          <a:p>
            <a:pPr marL="800100" lvl="1" indent="-342900" algn="just">
              <a:buFont typeface="Wingdings" panose="05000000000000000000" pitchFamily="2" charset="2"/>
              <a:buChar char="n"/>
            </a:pPr>
            <a:r>
              <a:rPr lang="zh-CN" altLang="en-US" sz="2400" dirty="0">
                <a:solidFill>
                  <a:srgbClr val="C00000"/>
                </a:solidFill>
                <a:effectLst/>
                <a:latin typeface="+mn-lt"/>
                <a:ea typeface="+mn-ea"/>
              </a:rPr>
              <a:t>需要在程序中用相应的类创建对象，然后才能使用该对象的函数</a:t>
            </a:r>
            <a:endParaRPr lang="en-US" altLang="zh-CN" sz="2400" dirty="0">
              <a:solidFill>
                <a:srgbClr val="C00000"/>
              </a:solidFill>
              <a:effectLst/>
              <a:latin typeface="+mn-lt"/>
              <a:ea typeface="+mn-ea"/>
            </a:endParaRPr>
          </a:p>
          <a:p>
            <a:pPr marL="800100" lvl="1" indent="-342900" algn="just">
              <a:buFont typeface="Wingdings" panose="05000000000000000000" pitchFamily="2" charset="2"/>
              <a:buChar char="n"/>
            </a:pPr>
            <a:r>
              <a:rPr lang="zh-CN" altLang="zh-CN" sz="2400" dirty="0">
                <a:solidFill>
                  <a:srgbClr val="C00000"/>
                </a:solidFill>
                <a:effectLst/>
                <a:latin typeface="+mn-lt"/>
                <a:ea typeface="+mn-ea"/>
              </a:rPr>
              <a:t>学习</a:t>
            </a:r>
            <a:r>
              <a:rPr lang="en-US" altLang="zh-CN" sz="2400" dirty="0">
                <a:solidFill>
                  <a:srgbClr val="C00000"/>
                </a:solidFill>
                <a:effectLst/>
                <a:latin typeface="+mn-lt"/>
                <a:ea typeface="+mn-ea"/>
              </a:rPr>
              <a:t>Python</a:t>
            </a:r>
            <a:r>
              <a:rPr lang="zh-CN" altLang="zh-CN" sz="2400" dirty="0">
                <a:solidFill>
                  <a:srgbClr val="C00000"/>
                </a:solidFill>
                <a:effectLst/>
                <a:latin typeface="+mn-lt"/>
                <a:ea typeface="+mn-ea"/>
              </a:rPr>
              <a:t>语言不仅仅是学习基本语法，更重要的是学习各种库资源的获取、安装和应用方法</a:t>
            </a:r>
            <a:endParaRPr lang="zh-CN" altLang="en-US" dirty="0">
              <a:latin typeface="+mn-lt"/>
              <a:ea typeface="+mn-ea"/>
            </a:endParaRPr>
          </a:p>
        </p:txBody>
      </p:sp>
      <p:sp>
        <p:nvSpPr>
          <p:cNvPr id="6" name="文本框 5">
            <a:extLst>
              <a:ext uri="{FF2B5EF4-FFF2-40B4-BE49-F238E27FC236}">
                <a16:creationId xmlns:a16="http://schemas.microsoft.com/office/drawing/2014/main" id="{636869E0-66BA-4654-A8F4-C5FAEA7BB586}"/>
              </a:ext>
            </a:extLst>
          </p:cNvPr>
          <p:cNvSpPr txBox="1"/>
          <p:nvPr/>
        </p:nvSpPr>
        <p:spPr>
          <a:xfrm>
            <a:off x="707570" y="5457442"/>
            <a:ext cx="10877470" cy="1323439"/>
          </a:xfrm>
          <a:prstGeom prst="rect">
            <a:avLst/>
          </a:prstGeom>
          <a:noFill/>
        </p:spPr>
        <p:txBody>
          <a:bodyPr wrap="square">
            <a:spAutoFit/>
          </a:bodyPr>
          <a:lstStyle/>
          <a:p>
            <a:pPr algn="just"/>
            <a:r>
              <a:rPr lang="zh-CN" altLang="zh-CN" dirty="0">
                <a:effectLst/>
                <a:latin typeface="+mn-lt"/>
                <a:ea typeface="+mn-ea"/>
              </a:rPr>
              <a:t>注意：</a:t>
            </a:r>
            <a:r>
              <a:rPr lang="en-US" altLang="zh-CN" dirty="0">
                <a:effectLst/>
                <a:latin typeface="+mn-lt"/>
                <a:ea typeface="+mn-ea"/>
              </a:rPr>
              <a:t>Python</a:t>
            </a:r>
            <a:r>
              <a:rPr lang="zh-CN" altLang="zh-CN" dirty="0">
                <a:effectLst/>
                <a:latin typeface="+mn-lt"/>
                <a:ea typeface="+mn-ea"/>
              </a:rPr>
              <a:t>已经出现了几十个版本，不同版本的书写规则有差异</a:t>
            </a:r>
            <a:r>
              <a:rPr lang="zh-CN" altLang="en-US" dirty="0">
                <a:effectLst/>
                <a:latin typeface="+mn-lt"/>
                <a:ea typeface="+mn-ea"/>
              </a:rPr>
              <a:t>，</a:t>
            </a:r>
            <a:r>
              <a:rPr lang="zh-CN" altLang="zh-CN" dirty="0">
                <a:effectLst/>
                <a:latin typeface="+mn-lt"/>
                <a:ea typeface="+mn-ea"/>
              </a:rPr>
              <a:t>如果按照本书介绍的语言，出现语法错误，则对照相应版本的语法规则改写之便可</a:t>
            </a:r>
            <a:r>
              <a:rPr lang="zh-CN" altLang="en-US" dirty="0">
                <a:effectLst/>
                <a:latin typeface="+mn-lt"/>
                <a:ea typeface="+mn-ea"/>
              </a:rPr>
              <a:t>。例如</a:t>
            </a:r>
            <a:r>
              <a:rPr lang="en-US" altLang="zh-CN" dirty="0">
                <a:effectLst/>
                <a:latin typeface="+mn-lt"/>
                <a:ea typeface="+mn-ea"/>
              </a:rPr>
              <a:t>Python2.7.x</a:t>
            </a:r>
            <a:r>
              <a:rPr lang="zh-CN" altLang="en-US" dirty="0">
                <a:effectLst/>
                <a:latin typeface="+mn-lt"/>
                <a:ea typeface="+mn-ea"/>
              </a:rPr>
              <a:t>与</a:t>
            </a:r>
            <a:r>
              <a:rPr lang="en-US" altLang="zh-CN" dirty="0">
                <a:effectLst/>
                <a:latin typeface="+mn-lt"/>
                <a:ea typeface="+mn-ea"/>
              </a:rPr>
              <a:t>Python3.x</a:t>
            </a:r>
            <a:r>
              <a:rPr lang="zh-CN" altLang="en-US" dirty="0">
                <a:effectLst/>
                <a:latin typeface="+mn-lt"/>
                <a:ea typeface="+mn-ea"/>
              </a:rPr>
              <a:t>书写规则是不同的。本课程以</a:t>
            </a:r>
            <a:r>
              <a:rPr lang="en-US" altLang="zh-CN" dirty="0">
                <a:effectLst/>
                <a:latin typeface="+mn-lt"/>
                <a:ea typeface="+mn-ea"/>
              </a:rPr>
              <a:t>Python3.8.x</a:t>
            </a:r>
            <a:r>
              <a:rPr lang="zh-CN" altLang="en-US" dirty="0">
                <a:effectLst/>
                <a:latin typeface="+mn-lt"/>
                <a:ea typeface="+mn-ea"/>
              </a:rPr>
              <a:t>版本为准。计算机语言并不一定追求最新版本，而要看其所拥有的资源库的多少。</a:t>
            </a:r>
            <a:endParaRPr lang="zh-CN" altLang="en-US" dirty="0">
              <a:latin typeface="+mn-lt"/>
              <a:ea typeface="+mn-ea"/>
            </a:endParaRPr>
          </a:p>
        </p:txBody>
      </p:sp>
    </p:spTree>
    <p:extLst>
      <p:ext uri="{BB962C8B-B14F-4D97-AF65-F5344CB8AC3E}">
        <p14:creationId xmlns:p14="http://schemas.microsoft.com/office/powerpoint/2010/main" val="29411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9</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）第五步：汉诺塔盘子游动的单步执行</a:t>
            </a:r>
          </a:p>
        </p:txBody>
      </p:sp>
      <p:pic>
        <p:nvPicPr>
          <p:cNvPr id="3" name="图片 2">
            <a:extLst>
              <a:ext uri="{FF2B5EF4-FFF2-40B4-BE49-F238E27FC236}">
                <a16:creationId xmlns:a16="http://schemas.microsoft.com/office/drawing/2014/main" id="{91FFDCED-D05B-467D-B98B-C887B98EC648}"/>
              </a:ext>
            </a:extLst>
          </p:cNvPr>
          <p:cNvPicPr>
            <a:picLocks noChangeAspect="1"/>
          </p:cNvPicPr>
          <p:nvPr/>
        </p:nvPicPr>
        <p:blipFill>
          <a:blip r:embed="rId2"/>
          <a:stretch>
            <a:fillRect/>
          </a:stretch>
        </p:blipFill>
        <p:spPr>
          <a:xfrm>
            <a:off x="707570" y="1983560"/>
            <a:ext cx="10134600" cy="1771764"/>
          </a:xfrm>
          <a:prstGeom prst="rect">
            <a:avLst/>
          </a:prstGeom>
        </p:spPr>
      </p:pic>
      <p:sp>
        <p:nvSpPr>
          <p:cNvPr id="6" name="文本框 5">
            <a:extLst>
              <a:ext uri="{FF2B5EF4-FFF2-40B4-BE49-F238E27FC236}">
                <a16:creationId xmlns:a16="http://schemas.microsoft.com/office/drawing/2014/main" id="{5DAB3CD1-8D60-47FA-91FA-FD52BD310AB3}"/>
              </a:ext>
            </a:extLst>
          </p:cNvPr>
          <p:cNvSpPr txBox="1"/>
          <p:nvPr/>
        </p:nvSpPr>
        <p:spPr>
          <a:xfrm>
            <a:off x="5985963" y="3112660"/>
            <a:ext cx="5440400" cy="400110"/>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增加一</a:t>
            </a: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单步执行</a:t>
            </a: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按钮，绑定</a:t>
            </a:r>
            <a:r>
              <a:rPr lang="en-US" altLang="zh-CN"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StepByStep</a:t>
            </a: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 name="组合 1"/>
          <p:cNvGrpSpPr/>
          <p:nvPr/>
        </p:nvGrpSpPr>
        <p:grpSpPr>
          <a:xfrm>
            <a:off x="3341521" y="2934269"/>
            <a:ext cx="5344170" cy="171567"/>
            <a:chOff x="3341521" y="2934269"/>
            <a:chExt cx="5344170" cy="171567"/>
          </a:xfrm>
        </p:grpSpPr>
        <p:cxnSp>
          <p:nvCxnSpPr>
            <p:cNvPr id="7" name="直接连接符 6">
              <a:extLst>
                <a:ext uri="{FF2B5EF4-FFF2-40B4-BE49-F238E27FC236}">
                  <a16:creationId xmlns:a16="http://schemas.microsoft.com/office/drawing/2014/main" id="{4EC9BE00-9034-4306-861F-CAD954A702AE}"/>
                </a:ext>
              </a:extLst>
            </p:cNvPr>
            <p:cNvCxnSpPr/>
            <p:nvPr/>
          </p:nvCxnSpPr>
          <p:spPr>
            <a:xfrm>
              <a:off x="3341521" y="2934269"/>
              <a:ext cx="2286000" cy="635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A382300-0505-4FA3-9163-07F2B3EBD3AB}"/>
                </a:ext>
              </a:extLst>
            </p:cNvPr>
            <p:cNvCxnSpPr>
              <a:cxnSpLocks/>
            </p:cNvCxnSpPr>
            <p:nvPr/>
          </p:nvCxnSpPr>
          <p:spPr>
            <a:xfrm>
              <a:off x="5619749" y="2940145"/>
              <a:ext cx="3065942" cy="16569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233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500"/>
                                        <p:tgtEl>
                                          <p:spTgt spid="2"/>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9</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）第五步：汉诺塔盘子游动的单步执行</a:t>
            </a:r>
          </a:p>
        </p:txBody>
      </p:sp>
      <p:pic>
        <p:nvPicPr>
          <p:cNvPr id="3" name="图片 2">
            <a:extLst>
              <a:ext uri="{FF2B5EF4-FFF2-40B4-BE49-F238E27FC236}">
                <a16:creationId xmlns:a16="http://schemas.microsoft.com/office/drawing/2014/main" id="{164FAC5D-961B-4C18-B60D-AF9BFFEC2389}"/>
              </a:ext>
            </a:extLst>
          </p:cNvPr>
          <p:cNvPicPr>
            <a:picLocks noChangeAspect="1"/>
          </p:cNvPicPr>
          <p:nvPr/>
        </p:nvPicPr>
        <p:blipFill>
          <a:blip r:embed="rId2"/>
          <a:stretch>
            <a:fillRect/>
          </a:stretch>
        </p:blipFill>
        <p:spPr>
          <a:xfrm>
            <a:off x="2240507" y="1959228"/>
            <a:ext cx="6562299" cy="4921724"/>
          </a:xfrm>
          <a:prstGeom prst="rect">
            <a:avLst/>
          </a:prstGeom>
        </p:spPr>
      </p:pic>
      <p:sp>
        <p:nvSpPr>
          <p:cNvPr id="6" name="文本框 5">
            <a:extLst>
              <a:ext uri="{FF2B5EF4-FFF2-40B4-BE49-F238E27FC236}">
                <a16:creationId xmlns:a16="http://schemas.microsoft.com/office/drawing/2014/main" id="{7E8C9B16-5102-4F8D-A1EE-690445F5292D}"/>
              </a:ext>
            </a:extLst>
          </p:cNvPr>
          <p:cNvSpPr txBox="1"/>
          <p:nvPr/>
        </p:nvSpPr>
        <p:spPr>
          <a:xfrm>
            <a:off x="561833" y="3373119"/>
            <a:ext cx="1637400" cy="2246769"/>
          </a:xfrm>
          <a:prstGeom prst="rect">
            <a:avLst/>
          </a:prstGeom>
          <a:noFill/>
        </p:spPr>
        <p:txBody>
          <a:bodyPr wrap="square">
            <a:spAutoFit/>
          </a:bodyPr>
          <a:lstStyle/>
          <a:p>
            <a:pP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如何获取鼠标</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如何响应鼠标，依据鼠标的指示做操作（调用函数）</a:t>
            </a:r>
            <a:endParaRPr lang="en-US" altLang="zh-CN"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BC4D3502-D3ED-45AC-B143-2A1001769FFD}"/>
              </a:ext>
            </a:extLst>
          </p:cNvPr>
          <p:cNvSpPr txBox="1"/>
          <p:nvPr/>
        </p:nvSpPr>
        <p:spPr>
          <a:xfrm>
            <a:off x="6096000" y="5933453"/>
            <a:ext cx="1837362" cy="338554"/>
          </a:xfrm>
          <a:prstGeom prst="rect">
            <a:avLst/>
          </a:prstGeom>
          <a:noFill/>
        </p:spPr>
        <p:txBody>
          <a:bodyPr wrap="none" rtlCol="0">
            <a:spAutoFit/>
          </a:bodyPr>
          <a:lstStyle/>
          <a:p>
            <a:r>
              <a:rPr lang="en-US" altLang="zh-CN" sz="1600" b="1" dirty="0" err="1">
                <a:solidFill>
                  <a:srgbClr val="C00000"/>
                </a:solidFill>
              </a:rPr>
              <a:t>def</a:t>
            </a:r>
            <a:r>
              <a:rPr lang="en-US" altLang="zh-CN" sz="1600" b="1" dirty="0">
                <a:solidFill>
                  <a:srgbClr val="C00000"/>
                </a:solidFill>
              </a:rPr>
              <a:t> </a:t>
            </a:r>
            <a:r>
              <a:rPr lang="en-US" altLang="zh-CN" sz="1600" b="1" dirty="0" err="1">
                <a:solidFill>
                  <a:srgbClr val="C00000"/>
                </a:solidFill>
              </a:rPr>
              <a:t>StepByStep</a:t>
            </a:r>
            <a:r>
              <a:rPr lang="en-US" altLang="zh-CN" sz="1600" b="1" dirty="0">
                <a:solidFill>
                  <a:srgbClr val="C00000"/>
                </a:solidFill>
              </a:rPr>
              <a:t>()</a:t>
            </a:r>
            <a:endParaRPr lang="zh-CN" altLang="en-US" sz="1600" b="1" dirty="0">
              <a:solidFill>
                <a:srgbClr val="C00000"/>
              </a:solidFill>
            </a:endParaRPr>
          </a:p>
        </p:txBody>
      </p:sp>
      <p:sp>
        <p:nvSpPr>
          <p:cNvPr id="19" name="文本框 18">
            <a:extLst>
              <a:ext uri="{FF2B5EF4-FFF2-40B4-BE49-F238E27FC236}">
                <a16:creationId xmlns:a16="http://schemas.microsoft.com/office/drawing/2014/main" id="{99E2158C-68F4-4852-9D0E-C271B0A56391}"/>
              </a:ext>
            </a:extLst>
          </p:cNvPr>
          <p:cNvSpPr txBox="1"/>
          <p:nvPr/>
        </p:nvSpPr>
        <p:spPr>
          <a:xfrm>
            <a:off x="7899790" y="5893393"/>
            <a:ext cx="3551981" cy="584775"/>
          </a:xfrm>
          <a:prstGeom prst="rect">
            <a:avLst/>
          </a:prstGeom>
          <a:noFill/>
        </p:spPr>
        <p:txBody>
          <a:bodyPr wrap="squar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主要设置标志</a:t>
            </a:r>
            <a:r>
              <a:rPr lang="en-US" altLang="zh-CN" sz="160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step_or_continue</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，其值为</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则单步执行，为</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则自动执行</a:t>
            </a:r>
          </a:p>
        </p:txBody>
      </p:sp>
      <p:cxnSp>
        <p:nvCxnSpPr>
          <p:cNvPr id="26" name="直接连接符 25">
            <a:extLst>
              <a:ext uri="{FF2B5EF4-FFF2-40B4-BE49-F238E27FC236}">
                <a16:creationId xmlns:a16="http://schemas.microsoft.com/office/drawing/2014/main" id="{428CD53F-F350-430C-82C8-9D30D9B399ED}"/>
              </a:ext>
            </a:extLst>
          </p:cNvPr>
          <p:cNvCxnSpPr/>
          <p:nvPr/>
        </p:nvCxnSpPr>
        <p:spPr>
          <a:xfrm>
            <a:off x="3581556" y="3638014"/>
            <a:ext cx="74295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8F151EA-E357-42AB-9D11-5CC72CF66818}"/>
              </a:ext>
            </a:extLst>
          </p:cNvPr>
          <p:cNvSpPr txBox="1"/>
          <p:nvPr/>
        </p:nvSpPr>
        <p:spPr>
          <a:xfrm>
            <a:off x="4365780" y="3468958"/>
            <a:ext cx="1838965" cy="338554"/>
          </a:xfrm>
          <a:prstGeom prst="rect">
            <a:avLst/>
          </a:prstGeom>
          <a:noFill/>
        </p:spPr>
        <p:txBody>
          <a:bodyPr wrap="none" rtlCol="0">
            <a:spAutoFit/>
          </a:bodyPr>
          <a:lstStyle/>
          <a:p>
            <a:r>
              <a:rPr lang="en-US" altLang="zh-CN" sz="1600" b="1" dirty="0" err="1">
                <a:solidFill>
                  <a:srgbClr val="C00000"/>
                </a:solidFill>
              </a:rPr>
              <a:t>def</a:t>
            </a:r>
            <a:r>
              <a:rPr lang="en-US" altLang="zh-CN" sz="1600" b="1" dirty="0">
                <a:solidFill>
                  <a:srgbClr val="C00000"/>
                </a:solidFill>
              </a:rPr>
              <a:t> </a:t>
            </a:r>
            <a:r>
              <a:rPr lang="en-US" altLang="zh-CN" sz="1600" b="1" dirty="0" err="1">
                <a:solidFill>
                  <a:srgbClr val="C00000"/>
                </a:solidFill>
              </a:rPr>
              <a:t>hanoi_paint</a:t>
            </a:r>
            <a:r>
              <a:rPr lang="en-US" altLang="zh-CN" sz="1600" b="1" dirty="0">
                <a:solidFill>
                  <a:srgbClr val="C00000"/>
                </a:solidFill>
              </a:rPr>
              <a:t>()</a:t>
            </a:r>
            <a:endParaRPr lang="zh-CN" altLang="en-US" sz="1600" b="1" dirty="0">
              <a:solidFill>
                <a:srgbClr val="C00000"/>
              </a:solidFill>
            </a:endParaRPr>
          </a:p>
        </p:txBody>
      </p:sp>
      <p:sp>
        <p:nvSpPr>
          <p:cNvPr id="28" name="文本框 27">
            <a:extLst>
              <a:ext uri="{FF2B5EF4-FFF2-40B4-BE49-F238E27FC236}">
                <a16:creationId xmlns:a16="http://schemas.microsoft.com/office/drawing/2014/main" id="{07C7B63F-C954-43E8-9B09-FEF1F20CCBBC}"/>
              </a:ext>
            </a:extLst>
          </p:cNvPr>
          <p:cNvSpPr txBox="1"/>
          <p:nvPr/>
        </p:nvSpPr>
        <p:spPr>
          <a:xfrm>
            <a:off x="6037643" y="5285404"/>
            <a:ext cx="4144657" cy="338554"/>
          </a:xfrm>
          <a:prstGeom prst="rect">
            <a:avLst/>
          </a:prstGeom>
          <a:noFill/>
        </p:spPr>
        <p:txBody>
          <a:bodyPr wrap="squar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单步执行时，循环延时等待直到</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pause</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CDC88752-E0CE-4642-8473-24730EE23043}"/>
              </a:ext>
            </a:extLst>
          </p:cNvPr>
          <p:cNvSpPr txBox="1"/>
          <p:nvPr/>
        </p:nvSpPr>
        <p:spPr>
          <a:xfrm>
            <a:off x="6000481" y="2100326"/>
            <a:ext cx="4426408" cy="584775"/>
          </a:xfrm>
          <a:prstGeom prst="rect">
            <a:avLst/>
          </a:prstGeom>
          <a:noFill/>
        </p:spPr>
        <p:txBody>
          <a:bodyPr wrap="square" rtlCol="0">
            <a:spAutoFit/>
          </a:bodyPr>
          <a:lstStyle/>
          <a:p>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处理事件的函数，其功能为</a:t>
            </a:r>
            <a:r>
              <a:rPr lang="en-US" altLang="zh-CN"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pause</a:t>
            </a:r>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如为</a:t>
            </a:r>
            <a:r>
              <a:rPr lang="en-US" altLang="zh-CN"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0</a:t>
            </a:r>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，则设为</a:t>
            </a:r>
            <a:r>
              <a:rPr lang="en-US" altLang="zh-CN"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，而如为</a:t>
            </a:r>
            <a:r>
              <a:rPr lang="en-US" altLang="zh-CN"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，则设为</a:t>
            </a:r>
            <a:r>
              <a:rPr lang="en-US" altLang="zh-CN"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0</a:t>
            </a:r>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。其控制着单步执行</a:t>
            </a:r>
          </a:p>
        </p:txBody>
      </p:sp>
      <p:cxnSp>
        <p:nvCxnSpPr>
          <p:cNvPr id="30" name="直接连接符 29">
            <a:extLst>
              <a:ext uri="{FF2B5EF4-FFF2-40B4-BE49-F238E27FC236}">
                <a16:creationId xmlns:a16="http://schemas.microsoft.com/office/drawing/2014/main" id="{E3BF15AB-9414-40B5-8B0E-638D03D72A16}"/>
              </a:ext>
            </a:extLst>
          </p:cNvPr>
          <p:cNvCxnSpPr/>
          <p:nvPr/>
        </p:nvCxnSpPr>
        <p:spPr>
          <a:xfrm>
            <a:off x="3656619" y="2296314"/>
            <a:ext cx="74295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94121DF-D104-415A-84B9-92A4548695C4}"/>
              </a:ext>
            </a:extLst>
          </p:cNvPr>
          <p:cNvSpPr txBox="1"/>
          <p:nvPr/>
        </p:nvSpPr>
        <p:spPr>
          <a:xfrm>
            <a:off x="4440843" y="2127258"/>
            <a:ext cx="1564852" cy="338554"/>
          </a:xfrm>
          <a:prstGeom prst="rect">
            <a:avLst/>
          </a:prstGeom>
          <a:noFill/>
        </p:spPr>
        <p:txBody>
          <a:bodyPr wrap="none" rtlCol="0">
            <a:spAutoFit/>
          </a:bodyPr>
          <a:lstStyle/>
          <a:p>
            <a:r>
              <a:rPr lang="en-US" altLang="zh-CN" sz="1600" b="1" dirty="0" err="1">
                <a:solidFill>
                  <a:srgbClr val="C00000"/>
                </a:solidFill>
              </a:rPr>
              <a:t>def</a:t>
            </a:r>
            <a:r>
              <a:rPr lang="en-US" altLang="zh-CN" sz="1600" b="1" dirty="0">
                <a:solidFill>
                  <a:srgbClr val="C00000"/>
                </a:solidFill>
              </a:rPr>
              <a:t> key(event)</a:t>
            </a:r>
            <a:endParaRPr lang="zh-CN" altLang="en-US" sz="1600" b="1" dirty="0">
              <a:solidFill>
                <a:srgbClr val="C00000"/>
              </a:solidFill>
            </a:endParaRPr>
          </a:p>
        </p:txBody>
      </p:sp>
      <p:sp>
        <p:nvSpPr>
          <p:cNvPr id="32" name="文本框 31">
            <a:extLst>
              <a:ext uri="{FF2B5EF4-FFF2-40B4-BE49-F238E27FC236}">
                <a16:creationId xmlns:a16="http://schemas.microsoft.com/office/drawing/2014/main" id="{B003204D-800F-44A3-84D2-8B53967B57A5}"/>
              </a:ext>
            </a:extLst>
          </p:cNvPr>
          <p:cNvSpPr txBox="1"/>
          <p:nvPr/>
        </p:nvSpPr>
        <p:spPr>
          <a:xfrm>
            <a:off x="4528423" y="2722662"/>
            <a:ext cx="5953057" cy="584775"/>
          </a:xfrm>
          <a:prstGeom prst="rect">
            <a:avLst/>
          </a:prstGeom>
          <a:noFill/>
        </p:spPr>
        <p:txBody>
          <a:bodyPr wrap="square" rtlCol="0">
            <a:spAutoFit/>
          </a:bodyPr>
          <a:lstStyle/>
          <a:p>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将函数绑定到相应的事件上，</a:t>
            </a:r>
            <a:r>
              <a:rPr lang="en-US" altLang="zh-CN"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Button-1</a:t>
            </a:r>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为单击鼠标左键，</a:t>
            </a:r>
            <a:r>
              <a:rPr lang="en-US" altLang="zh-CN"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key</a:t>
            </a:r>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为任何键盘按键。即当发生这两种事件时则执行绑定的</a:t>
            </a:r>
            <a:r>
              <a:rPr lang="en-US" altLang="zh-CN"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key()</a:t>
            </a:r>
            <a:r>
              <a:rPr lang="zh-CN" altLang="en-US" sz="1600" b="1" dirty="0">
                <a:solidFill>
                  <a:srgbClr val="0066FF"/>
                </a:solidFill>
                <a:latin typeface="微软雅黑" panose="020B0503020204020204" pitchFamily="34" charset="-122"/>
                <a:ea typeface="微软雅黑" panose="020B0503020204020204" pitchFamily="34" charset="-122"/>
                <a:cs typeface="Arial" panose="020B0604020202020204" pitchFamily="34" charset="0"/>
              </a:rPr>
              <a:t>函数。</a:t>
            </a:r>
          </a:p>
        </p:txBody>
      </p:sp>
      <p:sp>
        <p:nvSpPr>
          <p:cNvPr id="33" name="文本框 32">
            <a:extLst>
              <a:ext uri="{FF2B5EF4-FFF2-40B4-BE49-F238E27FC236}">
                <a16:creationId xmlns:a16="http://schemas.microsoft.com/office/drawing/2014/main" id="{86915164-B4F2-4A79-B994-D28B4BA73981}"/>
              </a:ext>
            </a:extLst>
          </p:cNvPr>
          <p:cNvSpPr txBox="1"/>
          <p:nvPr/>
        </p:nvSpPr>
        <p:spPr>
          <a:xfrm>
            <a:off x="6615963" y="3413911"/>
            <a:ext cx="4601928" cy="830997"/>
          </a:xfrm>
          <a:prstGeom prst="rect">
            <a:avLst/>
          </a:prstGeom>
          <a:solidFill>
            <a:schemeClr val="bg1"/>
          </a:solidFill>
          <a:ln w="28575">
            <a:solidFill>
              <a:srgbClr val="C00000"/>
            </a:solidFill>
          </a:ln>
        </p:spPr>
        <p:txBody>
          <a:bodyPr wrap="square" rtlCol="0">
            <a:spAutoFit/>
          </a:bodyPr>
          <a:lstStyle/>
          <a:p>
            <a:r>
              <a:rPr lang="zh-CN" altLang="en-US" sz="1600" b="1" dirty="0">
                <a:solidFill>
                  <a:srgbClr val="0066FF"/>
                </a:solidFill>
                <a:latin typeface="微软雅黑" panose="020B0503020204020204" pitchFamily="34" charset="-122"/>
                <a:ea typeface="微软雅黑" panose="020B0503020204020204" pitchFamily="34" charset="-122"/>
              </a:rPr>
              <a:t>单击鼠标事件 </a:t>
            </a:r>
            <a:r>
              <a:rPr lang="en-US" altLang="zh-CN"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 key</a:t>
            </a:r>
            <a:r>
              <a:rPr lang="zh-CN" altLang="en-US"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函数：使</a:t>
            </a:r>
            <a:r>
              <a:rPr lang="en-US" altLang="zh-CN"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pause</a:t>
            </a:r>
            <a:r>
              <a:rPr lang="zh-CN" altLang="en-US"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为</a:t>
            </a:r>
            <a:r>
              <a:rPr lang="en-US" altLang="zh-CN"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0  </a:t>
            </a:r>
            <a:r>
              <a:rPr lang="en-US" altLang="zh-CN" sz="1600" b="1" dirty="0" err="1">
                <a:solidFill>
                  <a:srgbClr val="0066FF"/>
                </a:solidFill>
                <a:latin typeface="微软雅黑" panose="020B0503020204020204" pitchFamily="34" charset="-122"/>
                <a:ea typeface="微软雅黑" panose="020B0503020204020204" pitchFamily="34" charset="-122"/>
                <a:sym typeface="Wingdings" panose="05000000000000000000" pitchFamily="2" charset="2"/>
              </a:rPr>
              <a:t>hand_paint</a:t>
            </a:r>
            <a:r>
              <a:rPr lang="en-US" altLang="zh-CN"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退出</a:t>
            </a:r>
            <a:r>
              <a:rPr lang="en-US" altLang="zh-CN"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while</a:t>
            </a:r>
            <a:r>
              <a:rPr lang="zh-CN" altLang="en-US"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循环</a:t>
            </a:r>
            <a:r>
              <a:rPr lang="en-US" altLang="zh-CN"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执行一步</a:t>
            </a:r>
            <a:r>
              <a:rPr lang="en-US" altLang="zh-CN"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b="1" dirty="0" err="1">
                <a:solidFill>
                  <a:srgbClr val="0066FF"/>
                </a:solidFill>
                <a:latin typeface="微软雅黑" panose="020B0503020204020204" pitchFamily="34" charset="-122"/>
                <a:ea typeface="微软雅黑" panose="020B0503020204020204" pitchFamily="34" charset="-122"/>
                <a:sym typeface="Wingdings" panose="05000000000000000000" pitchFamily="2" charset="2"/>
              </a:rPr>
              <a:t>hand_paint</a:t>
            </a:r>
            <a:r>
              <a:rPr lang="en-US" altLang="zh-CN"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又进入</a:t>
            </a:r>
            <a:r>
              <a:rPr lang="en-US" altLang="zh-CN"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while</a:t>
            </a:r>
            <a:r>
              <a:rPr lang="zh-CN" altLang="en-US" sz="1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循环，等待单击鼠标</a:t>
            </a:r>
            <a:endParaRPr lang="zh-CN" altLang="en-US" sz="1600" b="1" dirty="0">
              <a:solidFill>
                <a:srgbClr val="0066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61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ppt_x"/>
                                          </p:val>
                                        </p:tav>
                                        <p:tav tm="100000">
                                          <p:val>
                                            <p:strVal val="#ppt_x"/>
                                          </p:val>
                                        </p:tav>
                                      </p:tavLst>
                                    </p:anim>
                                    <p:anim calcmode="lin" valueType="num">
                                      <p:cBhvr additive="base">
                                        <p:cTn id="3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ppt_x"/>
                                          </p:val>
                                        </p:tav>
                                        <p:tav tm="100000">
                                          <p:val>
                                            <p:strVal val="#ppt_x"/>
                                          </p:val>
                                        </p:tav>
                                      </p:tavLst>
                                    </p:anim>
                                    <p:anim calcmode="lin" valueType="num">
                                      <p:cBhvr additive="base">
                                        <p:cTn id="65" dur="500" fill="hold"/>
                                        <p:tgtEl>
                                          <p:spTgt spid="18"/>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8" grpId="0"/>
      <p:bldP spid="19" grpId="0"/>
      <p:bldP spid="27" grpId="0"/>
      <p:bldP spid="28" grpId="0"/>
      <p:bldP spid="29" grpId="0"/>
      <p:bldP spid="31" grpId="0"/>
      <p:bldP spid="32" grpId="0"/>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9</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）第五步：汉诺塔盘子游动的单步执行</a:t>
            </a:r>
          </a:p>
        </p:txBody>
      </p:sp>
      <p:pic>
        <p:nvPicPr>
          <p:cNvPr id="3" name="图片 2">
            <a:extLst>
              <a:ext uri="{FF2B5EF4-FFF2-40B4-BE49-F238E27FC236}">
                <a16:creationId xmlns:a16="http://schemas.microsoft.com/office/drawing/2014/main" id="{6D841B26-0836-42CB-A0C4-F9BE7FD2E5F8}"/>
              </a:ext>
            </a:extLst>
          </p:cNvPr>
          <p:cNvPicPr>
            <a:picLocks noChangeAspect="1"/>
          </p:cNvPicPr>
          <p:nvPr/>
        </p:nvPicPr>
        <p:blipFill>
          <a:blip r:embed="rId2"/>
          <a:stretch>
            <a:fillRect/>
          </a:stretch>
        </p:blipFill>
        <p:spPr>
          <a:xfrm>
            <a:off x="1276428" y="1963218"/>
            <a:ext cx="6543739" cy="4826544"/>
          </a:xfrm>
          <a:prstGeom prst="rect">
            <a:avLst/>
          </a:prstGeom>
        </p:spPr>
      </p:pic>
      <p:sp>
        <p:nvSpPr>
          <p:cNvPr id="4" name="文本框 3">
            <a:extLst>
              <a:ext uri="{FF2B5EF4-FFF2-40B4-BE49-F238E27FC236}">
                <a16:creationId xmlns:a16="http://schemas.microsoft.com/office/drawing/2014/main" id="{25E0E75E-EF09-4C6E-AA72-B8637E534F88}"/>
              </a:ext>
            </a:extLst>
          </p:cNvPr>
          <p:cNvSpPr txBox="1"/>
          <p:nvPr/>
        </p:nvSpPr>
        <p:spPr>
          <a:xfrm>
            <a:off x="6838167" y="3216556"/>
            <a:ext cx="1963999" cy="338554"/>
          </a:xfrm>
          <a:prstGeom prst="rect">
            <a:avLst/>
          </a:prstGeom>
          <a:noFill/>
        </p:spPr>
        <p:txBody>
          <a:bodyPr wrap="none" rtlCol="0">
            <a:spAutoFit/>
          </a:bodyPr>
          <a:lstStyle/>
          <a:p>
            <a:r>
              <a:rPr lang="en-US" altLang="zh-CN" sz="1600" b="1" dirty="0" err="1">
                <a:solidFill>
                  <a:srgbClr val="C00000"/>
                </a:solidFill>
              </a:rPr>
              <a:t>def</a:t>
            </a:r>
            <a:r>
              <a:rPr lang="en-US" altLang="zh-CN" sz="1600" b="1" dirty="0">
                <a:solidFill>
                  <a:srgbClr val="C00000"/>
                </a:solidFill>
              </a:rPr>
              <a:t> </a:t>
            </a:r>
            <a:r>
              <a:rPr lang="en-US" altLang="zh-CN" sz="1600" b="1" dirty="0" err="1">
                <a:solidFill>
                  <a:srgbClr val="C00000"/>
                </a:solidFill>
              </a:rPr>
              <a:t>reload_hanoi</a:t>
            </a:r>
            <a:r>
              <a:rPr lang="en-US" altLang="zh-CN" sz="1600" b="1" dirty="0">
                <a:solidFill>
                  <a:srgbClr val="C00000"/>
                </a:solidFill>
              </a:rPr>
              <a:t>()</a:t>
            </a:r>
            <a:endParaRPr lang="zh-CN" altLang="en-US" sz="1600" b="1" dirty="0">
              <a:solidFill>
                <a:srgbClr val="C00000"/>
              </a:solidFill>
            </a:endParaRPr>
          </a:p>
        </p:txBody>
      </p:sp>
      <p:sp>
        <p:nvSpPr>
          <p:cNvPr id="5" name="文本框 4">
            <a:extLst>
              <a:ext uri="{FF2B5EF4-FFF2-40B4-BE49-F238E27FC236}">
                <a16:creationId xmlns:a16="http://schemas.microsoft.com/office/drawing/2014/main" id="{42F99E1E-778C-4725-9261-6F595130C5EE}"/>
              </a:ext>
            </a:extLst>
          </p:cNvPr>
          <p:cNvSpPr txBox="1"/>
          <p:nvPr/>
        </p:nvSpPr>
        <p:spPr>
          <a:xfrm>
            <a:off x="7945808" y="3589431"/>
            <a:ext cx="2600658" cy="830997"/>
          </a:xfrm>
          <a:prstGeom prst="rect">
            <a:avLst/>
          </a:prstGeom>
          <a:noFill/>
        </p:spPr>
        <p:txBody>
          <a:bodyPr wrap="squar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重置时，默认设置</a:t>
            </a:r>
            <a:r>
              <a:rPr lang="en-US" altLang="zh-CN" sz="160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step_or_continue</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，即自动执行</a:t>
            </a:r>
          </a:p>
        </p:txBody>
      </p:sp>
      <p:sp>
        <p:nvSpPr>
          <p:cNvPr id="7" name="文本框 6">
            <a:extLst>
              <a:ext uri="{FF2B5EF4-FFF2-40B4-BE49-F238E27FC236}">
                <a16:creationId xmlns:a16="http://schemas.microsoft.com/office/drawing/2014/main" id="{0D4B012C-6851-4178-A875-EC0AB6BD04C5}"/>
              </a:ext>
            </a:extLst>
          </p:cNvPr>
          <p:cNvSpPr txBox="1"/>
          <p:nvPr/>
        </p:nvSpPr>
        <p:spPr>
          <a:xfrm>
            <a:off x="6861853" y="1860288"/>
            <a:ext cx="1792478" cy="338554"/>
          </a:xfrm>
          <a:prstGeom prst="rect">
            <a:avLst/>
          </a:prstGeom>
          <a:noFill/>
        </p:spPr>
        <p:txBody>
          <a:bodyPr wrap="none" rtlCol="0">
            <a:spAutoFit/>
          </a:bodyPr>
          <a:lstStyle/>
          <a:p>
            <a:r>
              <a:rPr lang="en-US" altLang="zh-CN" sz="1600" b="1" dirty="0" err="1">
                <a:solidFill>
                  <a:srgbClr val="C00000"/>
                </a:solidFill>
              </a:rPr>
              <a:t>def</a:t>
            </a:r>
            <a:r>
              <a:rPr lang="en-US" altLang="zh-CN" sz="1600" b="1" dirty="0">
                <a:solidFill>
                  <a:srgbClr val="C00000"/>
                </a:solidFill>
              </a:rPr>
              <a:t> </a:t>
            </a:r>
            <a:r>
              <a:rPr lang="en-US" altLang="zh-CN" sz="1600" b="1" dirty="0" err="1">
                <a:solidFill>
                  <a:srgbClr val="C00000"/>
                </a:solidFill>
              </a:rPr>
              <a:t>redo_hanoi</a:t>
            </a:r>
            <a:r>
              <a:rPr lang="en-US" altLang="zh-CN" sz="1600" b="1" dirty="0">
                <a:solidFill>
                  <a:srgbClr val="C00000"/>
                </a:solidFill>
              </a:rPr>
              <a:t>()</a:t>
            </a:r>
            <a:endParaRPr lang="zh-CN" altLang="en-US" sz="1600" b="1" dirty="0">
              <a:solidFill>
                <a:srgbClr val="C00000"/>
              </a:solidFill>
            </a:endParaRPr>
          </a:p>
        </p:txBody>
      </p:sp>
      <p:sp>
        <p:nvSpPr>
          <p:cNvPr id="9" name="文本框 8">
            <a:extLst>
              <a:ext uri="{FF2B5EF4-FFF2-40B4-BE49-F238E27FC236}">
                <a16:creationId xmlns:a16="http://schemas.microsoft.com/office/drawing/2014/main" id="{9400DBBC-C405-4F84-B2D9-25536A37B5BE}"/>
              </a:ext>
            </a:extLst>
          </p:cNvPr>
          <p:cNvSpPr txBox="1"/>
          <p:nvPr/>
        </p:nvSpPr>
        <p:spPr>
          <a:xfrm>
            <a:off x="7945808" y="2166817"/>
            <a:ext cx="2378724" cy="584775"/>
          </a:xfrm>
          <a:prstGeom prst="rect">
            <a:avLst/>
          </a:prstGeom>
          <a:noFill/>
        </p:spPr>
        <p:txBody>
          <a:bodyPr wrap="squar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自动执行时，设置</a:t>
            </a:r>
            <a:r>
              <a:rPr lang="en-US" altLang="zh-CN" sz="160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step_or_continue</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27816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编制可视化汉诺塔移动程序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9</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）第五步：汉诺塔盘子游动的单步执行</a:t>
            </a:r>
          </a:p>
        </p:txBody>
      </p:sp>
      <p:pic>
        <p:nvPicPr>
          <p:cNvPr id="5" name="图片 4">
            <a:extLst>
              <a:ext uri="{FF2B5EF4-FFF2-40B4-BE49-F238E27FC236}">
                <a16:creationId xmlns:a16="http://schemas.microsoft.com/office/drawing/2014/main" id="{5DEF9639-038C-4FA8-A934-64D635D88B2C}"/>
              </a:ext>
            </a:extLst>
          </p:cNvPr>
          <p:cNvPicPr/>
          <p:nvPr/>
        </p:nvPicPr>
        <p:blipFill>
          <a:blip r:embed="rId2"/>
          <a:stretch>
            <a:fillRect/>
          </a:stretch>
        </p:blipFill>
        <p:spPr>
          <a:xfrm>
            <a:off x="4208038" y="1930717"/>
            <a:ext cx="6402410" cy="4927283"/>
          </a:xfrm>
          <a:prstGeom prst="rect">
            <a:avLst/>
          </a:prstGeom>
        </p:spPr>
      </p:pic>
      <p:sp>
        <p:nvSpPr>
          <p:cNvPr id="3" name="文本框 2">
            <a:extLst>
              <a:ext uri="{FF2B5EF4-FFF2-40B4-BE49-F238E27FC236}">
                <a16:creationId xmlns:a16="http://schemas.microsoft.com/office/drawing/2014/main" id="{FEE4F0BD-0113-42A2-92BB-2C92EA9BA2EA}"/>
              </a:ext>
            </a:extLst>
          </p:cNvPr>
          <p:cNvSpPr txBox="1"/>
          <p:nvPr/>
        </p:nvSpPr>
        <p:spPr>
          <a:xfrm>
            <a:off x="2063354" y="3341834"/>
            <a:ext cx="1758019" cy="1631216"/>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鼠标指向哪个柱子，单击一次鼠标便移动一个盘子（或取出或放入）</a:t>
            </a:r>
          </a:p>
        </p:txBody>
      </p:sp>
    </p:spTree>
    <p:extLst>
      <p:ext uri="{BB962C8B-B14F-4D97-AF65-F5344CB8AC3E}">
        <p14:creationId xmlns:p14="http://schemas.microsoft.com/office/powerpoint/2010/main" val="38214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典型编程环境简介</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endPar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95D9368-4B58-4502-9507-F55E1E134273}"/>
              </a:ext>
            </a:extLst>
          </p:cNvPr>
          <p:cNvSpPr txBox="1"/>
          <p:nvPr/>
        </p:nvSpPr>
        <p:spPr>
          <a:xfrm>
            <a:off x="839376" y="2495464"/>
            <a:ext cx="11000527" cy="1458220"/>
          </a:xfrm>
          <a:prstGeom prst="rect">
            <a:avLst/>
          </a:prstGeom>
          <a:noFill/>
        </p:spPr>
        <p:txBody>
          <a:bodyPr wrap="square">
            <a:spAutoFit/>
          </a:bodyPr>
          <a:lstStyle/>
          <a:p>
            <a:pPr>
              <a:lnSpc>
                <a:spcPct val="200000"/>
              </a:lnSpc>
            </a:pP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是编程语言，</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zh-CN" altLang="en-US" sz="2400" dirty="0">
                <a:effectLst/>
                <a:latin typeface="微软雅黑" panose="020B0503020204020204" pitchFamily="34" charset="-122"/>
                <a:ea typeface="微软雅黑" panose="020B0503020204020204" pitchFamily="34" charset="-122"/>
              </a:rPr>
              <a:t>开发工具：</a:t>
            </a:r>
            <a:r>
              <a:rPr lang="en-US" altLang="zh-CN" sz="2400" dirty="0" err="1">
                <a:effectLst/>
                <a:latin typeface="微软雅黑" panose="020B0503020204020204" pitchFamily="34" charset="-122"/>
                <a:ea typeface="微软雅黑" panose="020B0503020204020204" pitchFamily="34" charset="-122"/>
              </a:rPr>
              <a:t>pycharm</a:t>
            </a:r>
            <a:r>
              <a:rPr lang="zh-CN" altLang="en-US" sz="2400" dirty="0">
                <a:effectLst/>
                <a:latin typeface="微软雅黑" panose="020B0503020204020204" pitchFamily="34" charset="-122"/>
                <a:ea typeface="微软雅黑" panose="020B0503020204020204" pitchFamily="34" charset="-122"/>
              </a:rPr>
              <a:t>，</a:t>
            </a:r>
            <a:r>
              <a:rPr lang="en-US" altLang="zh-CN" sz="2400" dirty="0" err="1">
                <a:effectLst/>
                <a:latin typeface="微软雅黑" panose="020B0503020204020204" pitchFamily="34" charset="-122"/>
                <a:ea typeface="微软雅黑" panose="020B0503020204020204" pitchFamily="34" charset="-122"/>
              </a:rPr>
              <a:t>vscode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visual studio</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vim</a:t>
            </a:r>
            <a:r>
              <a:rPr lang="zh-CN" altLang="en-US" sz="2400" dirty="0">
                <a:latin typeface="微软雅黑" panose="020B0503020204020204" pitchFamily="34" charset="-122"/>
                <a:ea typeface="微软雅黑" panose="020B0503020204020204" pitchFamily="34" charset="-122"/>
              </a:rPr>
              <a:t>，记事本</a:t>
            </a:r>
            <a:endParaRPr lang="en-US" altLang="zh-CN" sz="2400" dirty="0">
              <a:effectLst/>
              <a:latin typeface="微软雅黑" panose="020B0503020204020204" pitchFamily="34" charset="-122"/>
              <a:ea typeface="微软雅黑" panose="020B0503020204020204" pitchFamily="34" charset="-122"/>
            </a:endParaRPr>
          </a:p>
        </p:txBody>
      </p:sp>
      <p:sp>
        <p:nvSpPr>
          <p:cNvPr id="2" name="圆角矩形 12">
            <a:extLst>
              <a:ext uri="{FF2B5EF4-FFF2-40B4-BE49-F238E27FC236}">
                <a16:creationId xmlns:a16="http://schemas.microsoft.com/office/drawing/2014/main" id="{01A86649-286B-4599-85BA-B5DE3B579237}"/>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）开发工具</a:t>
            </a:r>
          </a:p>
        </p:txBody>
      </p:sp>
    </p:spTree>
    <p:extLst>
      <p:ext uri="{BB962C8B-B14F-4D97-AF65-F5344CB8AC3E}">
        <p14:creationId xmlns:p14="http://schemas.microsoft.com/office/powerpoint/2010/main" val="264984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典型编程环境简介</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endPar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）熟悉</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Python</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语言的程序要素书写规则</a:t>
            </a:r>
          </a:p>
        </p:txBody>
      </p:sp>
      <p:sp>
        <p:nvSpPr>
          <p:cNvPr id="2" name="文本框 1">
            <a:extLst>
              <a:ext uri="{FF2B5EF4-FFF2-40B4-BE49-F238E27FC236}">
                <a16:creationId xmlns:a16="http://schemas.microsoft.com/office/drawing/2014/main" id="{B42544DF-6CC9-4E72-B704-438FB4C1DF6F}"/>
              </a:ext>
            </a:extLst>
          </p:cNvPr>
          <p:cNvSpPr txBox="1"/>
          <p:nvPr/>
        </p:nvSpPr>
        <p:spPr>
          <a:xfrm>
            <a:off x="676782" y="1970824"/>
            <a:ext cx="10838436" cy="4570547"/>
          </a:xfrm>
          <a:prstGeom prst="rect">
            <a:avLst/>
          </a:prstGeom>
          <a:noFill/>
        </p:spPr>
        <p:txBody>
          <a:bodyPr wrap="square" rtlCol="0">
            <a:spAutoFit/>
          </a:bodyPr>
          <a:lstStyle/>
          <a:p>
            <a:pPr algn="just">
              <a:lnSpc>
                <a:spcPts val="3200"/>
              </a:lnSpc>
            </a:pPr>
            <a:r>
              <a:rPr lang="zh-CN" altLang="en-US" sz="2400" b="1" dirty="0">
                <a:effectLst/>
                <a:latin typeface="+mn-lt"/>
                <a:ea typeface="+mn-ea"/>
              </a:rPr>
              <a:t>①</a:t>
            </a:r>
            <a:r>
              <a:rPr lang="en-US" altLang="zh-CN" sz="2400" b="1" dirty="0">
                <a:effectLst/>
                <a:latin typeface="+mn-lt"/>
                <a:ea typeface="+mn-ea"/>
              </a:rPr>
              <a:t>Python</a:t>
            </a:r>
            <a:r>
              <a:rPr lang="zh-CN" altLang="en-US" sz="2400" b="1" dirty="0">
                <a:effectLst/>
                <a:latin typeface="+mn-lt"/>
                <a:ea typeface="+mn-ea"/>
              </a:rPr>
              <a:t>以“</a:t>
            </a:r>
            <a:r>
              <a:rPr lang="en-US" altLang="zh-CN" sz="2400" b="1" dirty="0">
                <a:effectLst/>
                <a:latin typeface="+mn-lt"/>
                <a:ea typeface="+mn-ea"/>
              </a:rPr>
              <a:t>#”</a:t>
            </a:r>
            <a:r>
              <a:rPr lang="zh-CN" altLang="en-US" sz="2400" b="1" dirty="0">
                <a:effectLst/>
                <a:latin typeface="+mn-lt"/>
                <a:ea typeface="+mn-ea"/>
              </a:rPr>
              <a:t>引起一单行注释语句，以一组’’’（三单引号）括起一个段落，该段落便成为注释段落。</a:t>
            </a:r>
          </a:p>
          <a:p>
            <a:pPr algn="just">
              <a:lnSpc>
                <a:spcPts val="3200"/>
              </a:lnSpc>
            </a:pPr>
            <a:r>
              <a:rPr lang="zh-CN" altLang="en-US" sz="2400" b="1" dirty="0">
                <a:effectLst/>
                <a:latin typeface="+mn-lt"/>
                <a:ea typeface="+mn-ea"/>
              </a:rPr>
              <a:t>②如编辑含有中文的注释，则需在程序第一行增加语句，表明采用</a:t>
            </a:r>
            <a:r>
              <a:rPr lang="en-US" altLang="zh-CN" sz="2400" b="1" dirty="0">
                <a:effectLst/>
                <a:latin typeface="+mn-lt"/>
                <a:ea typeface="+mn-ea"/>
              </a:rPr>
              <a:t>UTF-8</a:t>
            </a:r>
            <a:r>
              <a:rPr lang="zh-CN" altLang="en-US" sz="2400" b="1" dirty="0">
                <a:effectLst/>
                <a:latin typeface="+mn-lt"/>
                <a:ea typeface="+mn-ea"/>
              </a:rPr>
              <a:t>编码存储源程序，系统默认是按</a:t>
            </a:r>
            <a:r>
              <a:rPr lang="en-US" altLang="zh-CN" sz="2400" b="1" dirty="0">
                <a:effectLst/>
                <a:latin typeface="+mn-lt"/>
                <a:ea typeface="+mn-ea"/>
              </a:rPr>
              <a:t>ASCII</a:t>
            </a:r>
            <a:r>
              <a:rPr lang="zh-CN" altLang="en-US" sz="2400" b="1" dirty="0">
                <a:effectLst/>
                <a:latin typeface="+mn-lt"/>
                <a:ea typeface="+mn-ea"/>
              </a:rPr>
              <a:t>编码存储源文件。</a:t>
            </a:r>
          </a:p>
          <a:p>
            <a:pPr lvl="2" algn="just">
              <a:lnSpc>
                <a:spcPts val="3200"/>
              </a:lnSpc>
            </a:pPr>
            <a:r>
              <a:rPr lang="en-US" altLang="zh-CN" sz="2400" b="1" dirty="0">
                <a:solidFill>
                  <a:srgbClr val="C00000"/>
                </a:solidFill>
                <a:effectLst/>
                <a:latin typeface="+mn-lt"/>
                <a:ea typeface="+mn-ea"/>
              </a:rPr>
              <a:t># -*- coding: utf-8 -*-</a:t>
            </a:r>
          </a:p>
          <a:p>
            <a:pPr algn="just">
              <a:lnSpc>
                <a:spcPts val="3200"/>
              </a:lnSpc>
            </a:pPr>
            <a:r>
              <a:rPr lang="zh-CN" altLang="en-US" sz="2400" b="1" dirty="0">
                <a:effectLst/>
                <a:latin typeface="+mn-lt"/>
                <a:ea typeface="+mn-ea"/>
              </a:rPr>
              <a:t>③如程序中需处理中文，则在源程序开始处增加下列语句（</a:t>
            </a:r>
            <a:r>
              <a:rPr lang="en-US" altLang="zh-CN" sz="2400" b="1" dirty="0">
                <a:effectLst/>
                <a:latin typeface="+mn-lt"/>
                <a:ea typeface="+mn-ea"/>
              </a:rPr>
              <a:t>python3</a:t>
            </a:r>
            <a:r>
              <a:rPr lang="zh-CN" altLang="en-US" sz="2400" b="1" dirty="0">
                <a:effectLst/>
                <a:latin typeface="+mn-lt"/>
                <a:ea typeface="+mn-ea"/>
              </a:rPr>
              <a:t>不需要）：</a:t>
            </a:r>
          </a:p>
          <a:p>
            <a:pPr lvl="2" algn="just">
              <a:lnSpc>
                <a:spcPts val="3200"/>
              </a:lnSpc>
            </a:pPr>
            <a:r>
              <a:rPr lang="en-US" altLang="zh-CN" sz="2400" b="1" dirty="0">
                <a:solidFill>
                  <a:srgbClr val="C00000"/>
                </a:solidFill>
                <a:effectLst/>
                <a:latin typeface="+mn-lt"/>
                <a:ea typeface="+mn-ea"/>
              </a:rPr>
              <a:t>import sys;</a:t>
            </a:r>
          </a:p>
          <a:p>
            <a:pPr lvl="2" algn="just">
              <a:lnSpc>
                <a:spcPts val="3200"/>
              </a:lnSpc>
            </a:pPr>
            <a:r>
              <a:rPr lang="en-US" altLang="zh-CN" sz="2400" b="1" dirty="0">
                <a:solidFill>
                  <a:srgbClr val="C00000"/>
                </a:solidFill>
                <a:effectLst/>
                <a:latin typeface="+mn-lt"/>
                <a:ea typeface="+mn-ea"/>
              </a:rPr>
              <a:t>reload(sys);</a:t>
            </a:r>
          </a:p>
          <a:p>
            <a:pPr lvl="2" algn="just">
              <a:lnSpc>
                <a:spcPts val="3200"/>
              </a:lnSpc>
            </a:pPr>
            <a:r>
              <a:rPr lang="en-US" altLang="zh-CN" sz="2400" b="1" dirty="0" err="1">
                <a:solidFill>
                  <a:srgbClr val="C00000"/>
                </a:solidFill>
                <a:effectLst/>
                <a:latin typeface="+mn-lt"/>
                <a:ea typeface="+mn-ea"/>
              </a:rPr>
              <a:t>sys.setdefaultencoding</a:t>
            </a:r>
            <a:r>
              <a:rPr lang="en-US" altLang="zh-CN" sz="2400" b="1" dirty="0">
                <a:solidFill>
                  <a:srgbClr val="C00000"/>
                </a:solidFill>
                <a:effectLst/>
                <a:latin typeface="+mn-lt"/>
                <a:ea typeface="+mn-ea"/>
              </a:rPr>
              <a:t>('utf-8'); </a:t>
            </a:r>
          </a:p>
          <a:p>
            <a:pPr algn="just">
              <a:lnSpc>
                <a:spcPts val="3200"/>
              </a:lnSpc>
            </a:pPr>
            <a:r>
              <a:rPr lang="en-US" altLang="zh-CN" sz="2400" b="1" dirty="0">
                <a:solidFill>
                  <a:srgbClr val="C00000"/>
                </a:solidFill>
                <a:effectLst/>
                <a:latin typeface="微软雅黑" panose="020B0503020204020204" pitchFamily="34" charset="-122"/>
                <a:ea typeface="微软雅黑" panose="020B0503020204020204" pitchFamily="34" charset="-122"/>
              </a:rPr>
              <a:t>④Python</a:t>
            </a:r>
            <a:r>
              <a:rPr lang="zh-CN" altLang="en-US" sz="2400" b="1" dirty="0">
                <a:solidFill>
                  <a:srgbClr val="C00000"/>
                </a:solidFill>
                <a:effectLst/>
                <a:latin typeface="微软雅黑" panose="020B0503020204020204" pitchFamily="34" charset="-122"/>
                <a:ea typeface="微软雅黑" panose="020B0503020204020204" pitchFamily="34" charset="-122"/>
              </a:rPr>
              <a:t>程序采用“同长度缩进”区分语句段落。相当于</a:t>
            </a:r>
            <a:r>
              <a:rPr lang="en-US" altLang="zh-CN" sz="2400" b="1" dirty="0">
                <a:solidFill>
                  <a:srgbClr val="C00000"/>
                </a:solidFill>
                <a:effectLst/>
                <a:latin typeface="微软雅黑" panose="020B0503020204020204" pitchFamily="34" charset="-122"/>
                <a:ea typeface="微软雅黑" panose="020B0503020204020204" pitchFamily="34" charset="-122"/>
              </a:rPr>
              <a:t>C</a:t>
            </a:r>
            <a:r>
              <a:rPr lang="zh-CN" altLang="en-US" sz="2400" b="1" dirty="0">
                <a:solidFill>
                  <a:srgbClr val="C00000"/>
                </a:solidFill>
                <a:effectLst/>
                <a:latin typeface="微软雅黑" panose="020B0503020204020204" pitchFamily="34" charset="-122"/>
                <a:ea typeface="微软雅黑" panose="020B0503020204020204" pitchFamily="34" charset="-122"/>
              </a:rPr>
              <a:t>语言用以区分语句段落的“</a:t>
            </a:r>
            <a:r>
              <a:rPr lang="en-US" altLang="zh-CN" sz="2400" b="1" dirty="0">
                <a:solidFill>
                  <a:srgbClr val="C00000"/>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29269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 calcmode="lin" valueType="num">
                                      <p:cBhvr additive="base">
                                        <p:cTn id="4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典型编程环境简介</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endPar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）熟悉</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Python</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语言的程序要素书写规则</a:t>
            </a:r>
          </a:p>
        </p:txBody>
      </p:sp>
      <p:sp>
        <p:nvSpPr>
          <p:cNvPr id="2" name="文本框 1">
            <a:extLst>
              <a:ext uri="{FF2B5EF4-FFF2-40B4-BE49-F238E27FC236}">
                <a16:creationId xmlns:a16="http://schemas.microsoft.com/office/drawing/2014/main" id="{B42544DF-6CC9-4E72-B704-438FB4C1DF6F}"/>
              </a:ext>
            </a:extLst>
          </p:cNvPr>
          <p:cNvSpPr txBox="1"/>
          <p:nvPr/>
        </p:nvSpPr>
        <p:spPr>
          <a:xfrm>
            <a:off x="676782" y="1970824"/>
            <a:ext cx="10841928" cy="4469685"/>
          </a:xfrm>
          <a:prstGeom prst="rect">
            <a:avLst/>
          </a:prstGeom>
          <a:noFill/>
        </p:spPr>
        <p:txBody>
          <a:bodyPr wrap="square" rtlCol="0">
            <a:spAutoFit/>
          </a:bodyPr>
          <a:lstStyle/>
          <a:p>
            <a:pPr algn="just">
              <a:lnSpc>
                <a:spcPts val="3200"/>
              </a:lnSpc>
            </a:pPr>
            <a:r>
              <a:rPr lang="zh-CN" altLang="en-US" sz="2400" b="1" dirty="0">
                <a:effectLst/>
                <a:latin typeface="+mn-lt"/>
                <a:ea typeface="+mn-ea"/>
              </a:rPr>
              <a:t>⑤</a:t>
            </a:r>
            <a:r>
              <a:rPr lang="en-US" altLang="zh-CN" sz="2400" b="1" dirty="0">
                <a:effectLst/>
                <a:latin typeface="+mn-lt"/>
                <a:ea typeface="+mn-ea"/>
              </a:rPr>
              <a:t>Python</a:t>
            </a:r>
            <a:r>
              <a:rPr lang="zh-CN" altLang="en-US" sz="2400" b="1" dirty="0">
                <a:effectLst/>
                <a:latin typeface="+mn-lt"/>
                <a:ea typeface="+mn-ea"/>
              </a:rPr>
              <a:t>语言是大小写相关的，即如“</a:t>
            </a:r>
            <a:r>
              <a:rPr lang="en-US" altLang="zh-CN" sz="2400" b="1" dirty="0">
                <a:effectLst/>
                <a:latin typeface="+mn-lt"/>
                <a:ea typeface="+mn-ea"/>
              </a:rPr>
              <a:t>Exam”“exam”“</a:t>
            </a:r>
            <a:r>
              <a:rPr lang="en-US" altLang="zh-CN" sz="2400" b="1" dirty="0" err="1">
                <a:effectLst/>
                <a:latin typeface="+mn-lt"/>
                <a:ea typeface="+mn-ea"/>
              </a:rPr>
              <a:t>eXam</a:t>
            </a:r>
            <a:r>
              <a:rPr lang="en-US" altLang="zh-CN" sz="2400" b="1" dirty="0">
                <a:effectLst/>
                <a:latin typeface="+mn-lt"/>
                <a:ea typeface="+mn-ea"/>
              </a:rPr>
              <a:t>”</a:t>
            </a:r>
            <a:r>
              <a:rPr lang="zh-CN" altLang="en-US" sz="2400" b="1" dirty="0">
                <a:effectLst/>
                <a:latin typeface="+mn-lt"/>
                <a:ea typeface="+mn-ea"/>
              </a:rPr>
              <a:t>等表示的是不同的标识符。</a:t>
            </a:r>
          </a:p>
          <a:p>
            <a:pPr algn="just">
              <a:lnSpc>
                <a:spcPts val="2800"/>
              </a:lnSpc>
            </a:pPr>
            <a:r>
              <a:rPr lang="zh-CN" altLang="en-US" sz="2400" b="1" dirty="0">
                <a:solidFill>
                  <a:srgbClr val="C00000"/>
                </a:solidFill>
                <a:effectLst/>
                <a:latin typeface="微软雅黑" panose="020B0503020204020204" pitchFamily="34" charset="-122"/>
                <a:ea typeface="微软雅黑" panose="020B0503020204020204" pitchFamily="34" charset="-122"/>
              </a:rPr>
              <a:t>⑥</a:t>
            </a:r>
            <a:r>
              <a:rPr lang="en-US" altLang="zh-CN" sz="2400" b="1" dirty="0">
                <a:solidFill>
                  <a:srgbClr val="C00000"/>
                </a:solidFill>
                <a:effectLst/>
                <a:latin typeface="微软雅黑" panose="020B0503020204020204" pitchFamily="34" charset="-122"/>
                <a:ea typeface="微软雅黑" panose="020B0503020204020204" pitchFamily="34" charset="-122"/>
              </a:rPr>
              <a:t>Python</a:t>
            </a:r>
            <a:r>
              <a:rPr lang="zh-CN" altLang="en-US" sz="2400" b="1" dirty="0">
                <a:solidFill>
                  <a:srgbClr val="C00000"/>
                </a:solidFill>
                <a:effectLst/>
                <a:latin typeface="微软雅黑" panose="020B0503020204020204" pitchFamily="34" charset="-122"/>
                <a:ea typeface="微软雅黑" panose="020B0503020204020204" pitchFamily="34" charset="-122"/>
              </a:rPr>
              <a:t>程序通常会使用其它</a:t>
            </a:r>
            <a:r>
              <a:rPr lang="zh-CN" altLang="en-US" sz="2400" dirty="0">
                <a:solidFill>
                  <a:srgbClr val="C00000"/>
                </a:solidFill>
                <a:latin typeface="微软雅黑" panose="020B0503020204020204" pitchFamily="34" charset="-122"/>
                <a:ea typeface="微软雅黑" panose="020B0503020204020204" pitchFamily="34" charset="-122"/>
              </a:rPr>
              <a:t>程序</a:t>
            </a:r>
            <a:r>
              <a:rPr lang="zh-CN" altLang="en-US" sz="2400" b="1" dirty="0">
                <a:solidFill>
                  <a:srgbClr val="C00000"/>
                </a:solidFill>
                <a:effectLst/>
                <a:latin typeface="微软雅黑" panose="020B0503020204020204" pitchFamily="34" charset="-122"/>
                <a:ea typeface="微软雅黑" panose="020B0503020204020204" pitchFamily="34" charset="-122"/>
              </a:rPr>
              <a:t>模块</a:t>
            </a:r>
            <a:r>
              <a:rPr lang="en-US" altLang="zh-CN" sz="2400" b="1" dirty="0">
                <a:solidFill>
                  <a:srgbClr val="C00000"/>
                </a:solidFill>
                <a:effectLst/>
                <a:latin typeface="微软雅黑" panose="020B0503020204020204" pitchFamily="34" charset="-122"/>
                <a:ea typeface="微软雅黑" panose="020B0503020204020204" pitchFamily="34" charset="-122"/>
              </a:rPr>
              <a:t>(</a:t>
            </a:r>
            <a:r>
              <a:rPr lang="zh-CN" altLang="en-US" sz="2400" b="1" dirty="0">
                <a:solidFill>
                  <a:srgbClr val="C00000"/>
                </a:solidFill>
                <a:effectLst/>
                <a:latin typeface="微软雅黑" panose="020B0503020204020204" pitchFamily="34" charset="-122"/>
                <a:ea typeface="微软雅黑" panose="020B0503020204020204" pitchFamily="34" charset="-122"/>
              </a:rPr>
              <a:t>包、类</a:t>
            </a:r>
            <a:r>
              <a:rPr lang="en-US" altLang="zh-CN" sz="2400" b="1" dirty="0">
                <a:solidFill>
                  <a:srgbClr val="C00000"/>
                </a:solidFill>
                <a:effectLst/>
                <a:latin typeface="微软雅黑" panose="020B0503020204020204" pitchFamily="34" charset="-122"/>
                <a:ea typeface="微软雅黑" panose="020B0503020204020204" pitchFamily="34" charset="-122"/>
              </a:rPr>
              <a:t>/</a:t>
            </a:r>
            <a:r>
              <a:rPr lang="zh-CN" altLang="en-US" sz="2400" b="1" dirty="0">
                <a:solidFill>
                  <a:srgbClr val="C00000"/>
                </a:solidFill>
                <a:effectLst/>
                <a:latin typeface="微软雅黑" panose="020B0503020204020204" pitchFamily="34" charset="-122"/>
                <a:ea typeface="微软雅黑" panose="020B0503020204020204" pitchFamily="34" charset="-122"/>
              </a:rPr>
              <a:t>对象和函数</a:t>
            </a:r>
            <a:r>
              <a:rPr lang="en-US" altLang="zh-CN" sz="2400" b="1" dirty="0">
                <a:solidFill>
                  <a:srgbClr val="C00000"/>
                </a:solidFill>
                <a:effectLst/>
                <a:latin typeface="微软雅黑" panose="020B0503020204020204" pitchFamily="34" charset="-122"/>
                <a:ea typeface="微软雅黑" panose="020B0503020204020204" pitchFamily="34" charset="-122"/>
              </a:rPr>
              <a:t>)</a:t>
            </a:r>
            <a:r>
              <a:rPr lang="zh-CN" altLang="en-US" sz="2400" b="1" dirty="0">
                <a:solidFill>
                  <a:srgbClr val="C00000"/>
                </a:solidFill>
                <a:effectLst/>
                <a:latin typeface="微软雅黑" panose="020B0503020204020204" pitchFamily="34" charset="-122"/>
                <a:ea typeface="微软雅黑" panose="020B0503020204020204" pitchFamily="34" charset="-122"/>
              </a:rPr>
              <a:t>，此时需要用到</a:t>
            </a:r>
            <a:r>
              <a:rPr lang="en-US" altLang="zh-CN" sz="2400" b="1" dirty="0">
                <a:solidFill>
                  <a:srgbClr val="C00000"/>
                </a:solidFill>
                <a:effectLst/>
                <a:latin typeface="微软雅黑" panose="020B0503020204020204" pitchFamily="34" charset="-122"/>
                <a:ea typeface="微软雅黑" panose="020B0503020204020204" pitchFamily="34" charset="-122"/>
              </a:rPr>
              <a:t>Import</a:t>
            </a:r>
            <a:r>
              <a:rPr lang="zh-CN" altLang="en-US" sz="2400" b="1" dirty="0">
                <a:solidFill>
                  <a:srgbClr val="C00000"/>
                </a:solidFill>
                <a:effectLst/>
                <a:latin typeface="微软雅黑" panose="020B0503020204020204" pitchFamily="34" charset="-122"/>
                <a:ea typeface="微软雅黑" panose="020B0503020204020204" pitchFamily="34" charset="-122"/>
              </a:rPr>
              <a:t>语句</a:t>
            </a:r>
            <a:r>
              <a:rPr lang="zh-CN" altLang="en-US" sz="2400" b="1" dirty="0">
                <a:effectLst/>
                <a:latin typeface="+mn-lt"/>
                <a:ea typeface="+mn-ea"/>
              </a:rPr>
              <a:t>。该语句有两种用法。一种用法如下：</a:t>
            </a:r>
          </a:p>
          <a:p>
            <a:pPr lvl="2" algn="just">
              <a:lnSpc>
                <a:spcPts val="2800"/>
              </a:lnSpc>
            </a:pPr>
            <a:r>
              <a:rPr lang="en-US" altLang="zh-CN" sz="2400" b="1" dirty="0">
                <a:solidFill>
                  <a:srgbClr val="C00000"/>
                </a:solidFill>
                <a:effectLst/>
                <a:latin typeface="+mn-lt"/>
                <a:ea typeface="+mn-ea"/>
              </a:rPr>
              <a:t>import  </a:t>
            </a:r>
            <a:r>
              <a:rPr lang="en-US" altLang="zh-CN" sz="2400" b="1" dirty="0" err="1">
                <a:solidFill>
                  <a:srgbClr val="C00000"/>
                </a:solidFill>
                <a:effectLst/>
                <a:latin typeface="+mn-lt"/>
                <a:ea typeface="+mn-ea"/>
              </a:rPr>
              <a:t>PackageName</a:t>
            </a:r>
            <a:r>
              <a:rPr lang="en-US" altLang="zh-CN" sz="2400" b="1" dirty="0">
                <a:solidFill>
                  <a:srgbClr val="C00000"/>
                </a:solidFill>
                <a:effectLst/>
                <a:latin typeface="+mn-lt"/>
                <a:ea typeface="+mn-ea"/>
              </a:rPr>
              <a:t>  as  </a:t>
            </a:r>
            <a:r>
              <a:rPr lang="en-US" altLang="zh-CN" sz="2400" b="1" dirty="0" err="1">
                <a:solidFill>
                  <a:srgbClr val="C00000"/>
                </a:solidFill>
                <a:effectLst/>
                <a:latin typeface="+mn-lt"/>
                <a:ea typeface="+mn-ea"/>
              </a:rPr>
              <a:t>anotherName</a:t>
            </a:r>
            <a:r>
              <a:rPr lang="en-US" altLang="zh-CN" sz="2400" b="1" dirty="0">
                <a:solidFill>
                  <a:srgbClr val="C00000"/>
                </a:solidFill>
                <a:effectLst/>
                <a:latin typeface="+mn-lt"/>
                <a:ea typeface="+mn-ea"/>
              </a:rPr>
              <a:t>;</a:t>
            </a:r>
          </a:p>
          <a:p>
            <a:pPr lvl="2" algn="just">
              <a:lnSpc>
                <a:spcPts val="2800"/>
              </a:lnSpc>
            </a:pPr>
            <a:r>
              <a:rPr lang="en-US" altLang="zh-CN" sz="2400" b="1" dirty="0">
                <a:solidFill>
                  <a:srgbClr val="C00000"/>
                </a:solidFill>
                <a:effectLst/>
                <a:latin typeface="+mn-lt"/>
                <a:ea typeface="+mn-ea"/>
              </a:rPr>
              <a:t>import  </a:t>
            </a:r>
            <a:r>
              <a:rPr lang="en-US" altLang="zh-CN" sz="2400" b="1" dirty="0" err="1">
                <a:solidFill>
                  <a:srgbClr val="C00000"/>
                </a:solidFill>
                <a:effectLst/>
                <a:latin typeface="+mn-lt"/>
                <a:ea typeface="+mn-ea"/>
              </a:rPr>
              <a:t>PackageName</a:t>
            </a:r>
            <a:endParaRPr lang="en-US" altLang="zh-CN" sz="2400" b="1" dirty="0">
              <a:solidFill>
                <a:srgbClr val="C00000"/>
              </a:solidFill>
              <a:effectLst/>
              <a:latin typeface="+mn-lt"/>
              <a:ea typeface="+mn-ea"/>
            </a:endParaRPr>
          </a:p>
          <a:p>
            <a:pPr algn="just">
              <a:lnSpc>
                <a:spcPts val="2800"/>
              </a:lnSpc>
            </a:pPr>
            <a:r>
              <a:rPr lang="zh-CN" altLang="en-US" sz="2400" dirty="0">
                <a:latin typeface="+mn-lt"/>
                <a:ea typeface="+mn-ea"/>
              </a:rPr>
              <a:t>这</a:t>
            </a:r>
            <a:r>
              <a:rPr lang="zh-CN" altLang="en-US" sz="2400" b="1" dirty="0">
                <a:effectLst/>
                <a:latin typeface="+mn-lt"/>
                <a:ea typeface="+mn-ea"/>
              </a:rPr>
              <a:t>是将模块作为对象导入本程序中。使用该模块中的类</a:t>
            </a:r>
            <a:r>
              <a:rPr lang="en-US" altLang="zh-CN" sz="2400" b="1" dirty="0">
                <a:effectLst/>
                <a:latin typeface="+mn-lt"/>
                <a:ea typeface="+mn-ea"/>
              </a:rPr>
              <a:t>/</a:t>
            </a:r>
            <a:r>
              <a:rPr lang="zh-CN" altLang="en-US" sz="2400" b="1" dirty="0">
                <a:effectLst/>
                <a:latin typeface="+mn-lt"/>
                <a:ea typeface="+mn-ea"/>
              </a:rPr>
              <a:t>对象、函数时，需加前缀“</a:t>
            </a:r>
            <a:r>
              <a:rPr lang="en-US" altLang="zh-CN" sz="2400" b="1" dirty="0" err="1">
                <a:effectLst/>
                <a:latin typeface="+mn-lt"/>
                <a:ea typeface="+mn-ea"/>
              </a:rPr>
              <a:t>PackageName</a:t>
            </a:r>
            <a:r>
              <a:rPr lang="en-US" altLang="zh-CN" sz="2400" b="1" dirty="0">
                <a:effectLst/>
                <a:latin typeface="+mn-lt"/>
                <a:ea typeface="+mn-ea"/>
              </a:rPr>
              <a:t>.”</a:t>
            </a:r>
            <a:r>
              <a:rPr lang="zh-CN" altLang="en-US" sz="2400" b="1" dirty="0">
                <a:effectLst/>
                <a:latin typeface="+mn-lt"/>
                <a:ea typeface="+mn-ea"/>
              </a:rPr>
              <a:t>或者“</a:t>
            </a:r>
            <a:r>
              <a:rPr lang="en-US" altLang="zh-CN" sz="2400" b="1" dirty="0" err="1">
                <a:effectLst/>
                <a:latin typeface="+mn-lt"/>
                <a:ea typeface="+mn-ea"/>
              </a:rPr>
              <a:t>anotherName</a:t>
            </a:r>
            <a:r>
              <a:rPr lang="en-US" altLang="zh-CN" sz="2400" b="1" dirty="0">
                <a:effectLst/>
                <a:latin typeface="+mn-lt"/>
                <a:ea typeface="+mn-ea"/>
              </a:rPr>
              <a:t>.”</a:t>
            </a:r>
            <a:r>
              <a:rPr lang="zh-CN" altLang="en-US" sz="2400" b="1" dirty="0">
                <a:effectLst/>
                <a:latin typeface="+mn-lt"/>
                <a:ea typeface="+mn-ea"/>
              </a:rPr>
              <a:t>，其中</a:t>
            </a:r>
            <a:r>
              <a:rPr lang="en-US" altLang="zh-CN" sz="2400" b="1" dirty="0" err="1">
                <a:effectLst/>
                <a:latin typeface="+mn-lt"/>
                <a:ea typeface="+mn-ea"/>
              </a:rPr>
              <a:t>anotherName</a:t>
            </a:r>
            <a:r>
              <a:rPr lang="zh-CN" altLang="en-US" sz="2400" b="1" dirty="0">
                <a:effectLst/>
                <a:latin typeface="+mn-lt"/>
                <a:ea typeface="+mn-ea"/>
              </a:rPr>
              <a:t>是本程序定义的该模块的别名。另一种用法如下：</a:t>
            </a:r>
          </a:p>
          <a:p>
            <a:pPr lvl="2" algn="just">
              <a:lnSpc>
                <a:spcPts val="2800"/>
              </a:lnSpc>
            </a:pPr>
            <a:r>
              <a:rPr lang="en-US" altLang="zh-CN" sz="2400" b="1" dirty="0">
                <a:solidFill>
                  <a:srgbClr val="C00000"/>
                </a:solidFill>
                <a:effectLst/>
                <a:latin typeface="+mn-lt"/>
                <a:ea typeface="+mn-ea"/>
              </a:rPr>
              <a:t>from  </a:t>
            </a:r>
            <a:r>
              <a:rPr lang="en-US" altLang="zh-CN" sz="2400" b="1" dirty="0" err="1">
                <a:solidFill>
                  <a:srgbClr val="C00000"/>
                </a:solidFill>
                <a:effectLst/>
                <a:latin typeface="+mn-lt"/>
                <a:ea typeface="+mn-ea"/>
              </a:rPr>
              <a:t>PackageName</a:t>
            </a:r>
            <a:r>
              <a:rPr lang="en-US" altLang="zh-CN" sz="2400" b="1" dirty="0">
                <a:solidFill>
                  <a:srgbClr val="C00000"/>
                </a:solidFill>
                <a:effectLst/>
                <a:latin typeface="+mn-lt"/>
                <a:ea typeface="+mn-ea"/>
              </a:rPr>
              <a:t>  import  *</a:t>
            </a:r>
          </a:p>
          <a:p>
            <a:pPr algn="just">
              <a:lnSpc>
                <a:spcPts val="2800"/>
              </a:lnSpc>
            </a:pPr>
            <a:r>
              <a:rPr lang="zh-CN" altLang="en-US" sz="2400" dirty="0">
                <a:latin typeface="+mn-lt"/>
                <a:ea typeface="+mn-ea"/>
              </a:rPr>
              <a:t>这</a:t>
            </a:r>
            <a:r>
              <a:rPr lang="zh-CN" altLang="en-US" sz="2400" b="1" dirty="0">
                <a:effectLst/>
                <a:latin typeface="+mn-lt"/>
                <a:ea typeface="+mn-ea"/>
              </a:rPr>
              <a:t>是将该模块的所有内容导入本程序中，可直接使用该模块中的类</a:t>
            </a:r>
            <a:r>
              <a:rPr lang="en-US" altLang="zh-CN" sz="2400" b="1" dirty="0">
                <a:effectLst/>
                <a:latin typeface="+mn-lt"/>
                <a:ea typeface="+mn-ea"/>
              </a:rPr>
              <a:t>/</a:t>
            </a:r>
            <a:r>
              <a:rPr lang="zh-CN" altLang="en-US" sz="2400" b="1" dirty="0">
                <a:effectLst/>
                <a:latin typeface="+mn-lt"/>
                <a:ea typeface="+mn-ea"/>
              </a:rPr>
              <a:t>对象、函数，而无需加前缀“</a:t>
            </a:r>
            <a:r>
              <a:rPr lang="en-US" altLang="zh-CN" sz="2400" b="1" dirty="0" err="1">
                <a:effectLst/>
                <a:latin typeface="+mn-lt"/>
                <a:ea typeface="+mn-ea"/>
              </a:rPr>
              <a:t>PackageName</a:t>
            </a:r>
            <a:r>
              <a:rPr lang="en-US" altLang="zh-CN" sz="2400" b="1" dirty="0">
                <a:effectLst/>
                <a:latin typeface="+mn-lt"/>
                <a:ea typeface="+mn-ea"/>
              </a:rPr>
              <a:t>.”</a:t>
            </a:r>
            <a:r>
              <a:rPr lang="zh-CN" altLang="en-US" sz="2400" b="1" dirty="0">
                <a:effectLst/>
                <a:latin typeface="+mn-lt"/>
                <a:ea typeface="+mn-ea"/>
              </a:rPr>
              <a:t> </a:t>
            </a:r>
            <a:endParaRPr lang="en-US" altLang="zh-CN" sz="2400" b="1" dirty="0">
              <a:effectLst/>
              <a:latin typeface="+mn-lt"/>
              <a:ea typeface="+mn-ea"/>
            </a:endParaRPr>
          </a:p>
        </p:txBody>
      </p:sp>
    </p:spTree>
    <p:extLst>
      <p:ext uri="{BB962C8B-B14F-4D97-AF65-F5344CB8AC3E}">
        <p14:creationId xmlns:p14="http://schemas.microsoft.com/office/powerpoint/2010/main" val="374722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典型编程环境简介</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endPar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）熟悉</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Python</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语言的程序要素书写规则</a:t>
            </a:r>
          </a:p>
        </p:txBody>
      </p:sp>
      <p:sp>
        <p:nvSpPr>
          <p:cNvPr id="2" name="文本框 1">
            <a:extLst>
              <a:ext uri="{FF2B5EF4-FFF2-40B4-BE49-F238E27FC236}">
                <a16:creationId xmlns:a16="http://schemas.microsoft.com/office/drawing/2014/main" id="{B42544DF-6CC9-4E72-B704-438FB4C1DF6F}"/>
              </a:ext>
            </a:extLst>
          </p:cNvPr>
          <p:cNvSpPr txBox="1"/>
          <p:nvPr/>
        </p:nvSpPr>
        <p:spPr>
          <a:xfrm>
            <a:off x="676782" y="1970824"/>
            <a:ext cx="10838436" cy="3910109"/>
          </a:xfrm>
          <a:prstGeom prst="rect">
            <a:avLst/>
          </a:prstGeom>
          <a:noFill/>
        </p:spPr>
        <p:txBody>
          <a:bodyPr wrap="square" rtlCol="0">
            <a:spAutoFit/>
          </a:bodyPr>
          <a:lstStyle/>
          <a:p>
            <a:pPr>
              <a:lnSpc>
                <a:spcPts val="3000"/>
              </a:lnSpc>
            </a:pPr>
            <a:r>
              <a:rPr lang="zh-CN" altLang="en-US" sz="2400" b="1" dirty="0">
                <a:effectLst/>
                <a:latin typeface="+mn-lt"/>
                <a:ea typeface="+mn-ea"/>
              </a:rPr>
              <a:t>⑦当使用了某模块的类</a:t>
            </a:r>
            <a:r>
              <a:rPr lang="en-US" altLang="zh-CN" sz="2400" b="1" dirty="0">
                <a:effectLst/>
                <a:latin typeface="+mn-lt"/>
                <a:ea typeface="+mn-ea"/>
              </a:rPr>
              <a:t>/</a:t>
            </a:r>
            <a:r>
              <a:rPr lang="zh-CN" altLang="en-US" sz="2400" b="1" dirty="0">
                <a:effectLst/>
                <a:latin typeface="+mn-lt"/>
                <a:ea typeface="+mn-ea"/>
              </a:rPr>
              <a:t>对象和函数时，如出现类似于“模块或对象或函数没有定义”的错误时，可能表明该模块没有被正确地导入到本工程文件中。此时可通过菜单</a:t>
            </a:r>
            <a:r>
              <a:rPr lang="en-US" altLang="zh-CN" sz="2400" b="1" dirty="0">
                <a:effectLst/>
                <a:latin typeface="+mn-lt"/>
                <a:ea typeface="+mn-ea"/>
              </a:rPr>
              <a:t>【File  </a:t>
            </a:r>
            <a:r>
              <a:rPr lang="en-US" altLang="zh-CN" sz="2400" b="1" dirty="0" err="1">
                <a:effectLst/>
                <a:latin typeface="+mn-lt"/>
                <a:ea typeface="+mn-ea"/>
              </a:rPr>
              <a:t>DefaultSettings</a:t>
            </a:r>
            <a:r>
              <a:rPr lang="en-US" altLang="zh-CN" sz="2400" b="1" dirty="0">
                <a:effectLst/>
                <a:latin typeface="+mn-lt"/>
                <a:ea typeface="+mn-ea"/>
              </a:rPr>
              <a:t>】</a:t>
            </a:r>
            <a:r>
              <a:rPr lang="zh-CN" altLang="en-US" sz="2400" b="1" dirty="0">
                <a:effectLst/>
                <a:latin typeface="+mn-lt"/>
                <a:ea typeface="+mn-ea"/>
              </a:rPr>
              <a:t>，选择</a:t>
            </a:r>
            <a:r>
              <a:rPr lang="en-US" altLang="zh-CN" sz="2400" b="1" dirty="0">
                <a:effectLst/>
                <a:latin typeface="+mn-lt"/>
                <a:ea typeface="+mn-ea"/>
              </a:rPr>
              <a:t>【Project Interpreter】</a:t>
            </a:r>
            <a:r>
              <a:rPr lang="zh-CN" altLang="en-US" sz="2400" b="1" dirty="0">
                <a:effectLst/>
                <a:latin typeface="+mn-lt"/>
                <a:ea typeface="+mn-ea"/>
              </a:rPr>
              <a:t>进行安装。</a:t>
            </a:r>
            <a:endParaRPr lang="en-US" altLang="zh-CN" sz="2400" b="1" dirty="0">
              <a:effectLst/>
              <a:latin typeface="+mn-lt"/>
              <a:ea typeface="+mn-ea"/>
            </a:endParaRPr>
          </a:p>
          <a:p>
            <a:pPr>
              <a:lnSpc>
                <a:spcPts val="3000"/>
              </a:lnSpc>
            </a:pPr>
            <a:r>
              <a:rPr lang="zh-CN" altLang="en-US" sz="2400" b="1" dirty="0">
                <a:effectLst/>
                <a:latin typeface="+mn-lt"/>
                <a:ea typeface="+mn-ea"/>
              </a:rPr>
              <a:t>⑧</a:t>
            </a:r>
            <a:r>
              <a:rPr lang="en-US" altLang="zh-CN" sz="2400" b="1" dirty="0">
                <a:effectLst/>
                <a:latin typeface="+mn-lt"/>
                <a:ea typeface="+mn-ea"/>
              </a:rPr>
              <a:t>Python</a:t>
            </a:r>
            <a:r>
              <a:rPr lang="zh-CN" altLang="en-US" sz="2400" b="1" dirty="0">
                <a:effectLst/>
                <a:latin typeface="+mn-lt"/>
                <a:ea typeface="+mn-ea"/>
              </a:rPr>
              <a:t>可以使用也可以不使用“</a:t>
            </a:r>
            <a:r>
              <a:rPr lang="en-US" altLang="zh-CN" sz="2400" b="1" dirty="0">
                <a:effectLst/>
                <a:latin typeface="+mn-lt"/>
                <a:ea typeface="+mn-ea"/>
              </a:rPr>
              <a:t>;”</a:t>
            </a:r>
            <a:r>
              <a:rPr lang="zh-CN" altLang="en-US" sz="2400" b="1" dirty="0">
                <a:effectLst/>
                <a:latin typeface="+mn-lt"/>
                <a:ea typeface="+mn-ea"/>
              </a:rPr>
              <a:t>结束一条语句。</a:t>
            </a:r>
            <a:r>
              <a:rPr lang="zh-CN" altLang="en-US" sz="2400" b="1" dirty="0">
                <a:solidFill>
                  <a:srgbClr val="C00000"/>
                </a:solidFill>
                <a:effectLst/>
                <a:latin typeface="微软雅黑" panose="020B0503020204020204" pitchFamily="34" charset="-122"/>
                <a:ea typeface="微软雅黑" panose="020B0503020204020204" pitchFamily="34" charset="-122"/>
              </a:rPr>
              <a:t>可在一行以“</a:t>
            </a:r>
            <a:r>
              <a:rPr lang="en-US" altLang="zh-CN" sz="2400" b="1" dirty="0">
                <a:solidFill>
                  <a:srgbClr val="C00000"/>
                </a:solidFill>
                <a:effectLst/>
                <a:latin typeface="微软雅黑" panose="020B0503020204020204" pitchFamily="34" charset="-122"/>
                <a:ea typeface="微软雅黑" panose="020B0503020204020204" pitchFamily="34" charset="-122"/>
              </a:rPr>
              <a:t>;”</a:t>
            </a:r>
            <a:r>
              <a:rPr lang="zh-CN" altLang="en-US" sz="2400" b="1" dirty="0">
                <a:solidFill>
                  <a:srgbClr val="C00000"/>
                </a:solidFill>
                <a:effectLst/>
                <a:latin typeface="微软雅黑" panose="020B0503020204020204" pitchFamily="34" charset="-122"/>
                <a:ea typeface="微软雅黑" panose="020B0503020204020204" pitchFamily="34" charset="-122"/>
              </a:rPr>
              <a:t>区分书写多行语句</a:t>
            </a:r>
            <a:r>
              <a:rPr lang="zh-CN" altLang="en-US" sz="2400" b="1" dirty="0">
                <a:effectLst/>
                <a:latin typeface="+mn-lt"/>
                <a:ea typeface="+mn-ea"/>
              </a:rPr>
              <a:t>。</a:t>
            </a:r>
          </a:p>
          <a:p>
            <a:pPr>
              <a:lnSpc>
                <a:spcPts val="3000"/>
              </a:lnSpc>
            </a:pPr>
            <a:r>
              <a:rPr lang="zh-CN" altLang="en-US" sz="2400" b="1" dirty="0">
                <a:effectLst/>
                <a:latin typeface="+mn-lt"/>
                <a:ea typeface="+mn-ea"/>
              </a:rPr>
              <a:t>⑨</a:t>
            </a:r>
            <a:r>
              <a:rPr lang="en-US" altLang="zh-CN" sz="2400" b="1" dirty="0">
                <a:effectLst/>
                <a:latin typeface="+mn-lt"/>
                <a:ea typeface="+mn-ea"/>
              </a:rPr>
              <a:t>Python</a:t>
            </a:r>
            <a:r>
              <a:rPr lang="zh-CN" altLang="en-US" sz="2400" b="1" dirty="0">
                <a:effectLst/>
                <a:latin typeface="+mn-lt"/>
                <a:ea typeface="+mn-ea"/>
              </a:rPr>
              <a:t>程序中的变量可以直接赋值并使用，而无需事先定义其类型。</a:t>
            </a:r>
            <a:r>
              <a:rPr lang="zh-CN" altLang="en-US" sz="2400" b="1" dirty="0">
                <a:solidFill>
                  <a:srgbClr val="C00000"/>
                </a:solidFill>
                <a:effectLst/>
                <a:latin typeface="微软雅黑" panose="020B0503020204020204" pitchFamily="34" charset="-122"/>
                <a:ea typeface="微软雅黑" panose="020B0503020204020204" pitchFamily="34" charset="-122"/>
              </a:rPr>
              <a:t>当自上而下运行到某一行，需要某一变量的值，则该变量必须在该行之前已经定义并赋值</a:t>
            </a:r>
            <a:r>
              <a:rPr lang="zh-CN" altLang="en-US" sz="2400" b="1" dirty="0">
                <a:effectLst/>
                <a:latin typeface="+mn-lt"/>
                <a:ea typeface="+mn-ea"/>
              </a:rPr>
              <a:t>。</a:t>
            </a:r>
            <a:endParaRPr lang="en-US" altLang="zh-CN" sz="2400" b="1" dirty="0">
              <a:effectLst/>
              <a:latin typeface="+mn-lt"/>
              <a:ea typeface="+mn-ea"/>
            </a:endParaRPr>
          </a:p>
          <a:p>
            <a:pPr>
              <a:lnSpc>
                <a:spcPts val="3000"/>
              </a:lnSpc>
            </a:pPr>
            <a:r>
              <a:rPr lang="zh-CN" altLang="en-US" sz="2400" b="1" dirty="0">
                <a:effectLst/>
                <a:latin typeface="+mn-lt"/>
                <a:ea typeface="+mn-ea"/>
              </a:rPr>
              <a:t>⑩当不了解某模块的功能或使用方法时，可通过互联网搜索引擎搜索相关的使用方法，或者查询官网上发布的相关信息。</a:t>
            </a:r>
          </a:p>
        </p:txBody>
      </p:sp>
    </p:spTree>
    <p:extLst>
      <p:ext uri="{BB962C8B-B14F-4D97-AF65-F5344CB8AC3E}">
        <p14:creationId xmlns:p14="http://schemas.microsoft.com/office/powerpoint/2010/main" val="305382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34543" y="193179"/>
            <a:ext cx="11073674" cy="658591"/>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第</a:t>
            </a:r>
            <a:r>
              <a:rPr lang="en-US" altLang="zh-CN" sz="3600" b="1" dirty="0">
                <a:latin typeface="微软雅黑" panose="020B0503020204020204" pitchFamily="34" charset="-122"/>
                <a:ea typeface="微软雅黑" panose="020B0503020204020204" pitchFamily="34" charset="-122"/>
              </a:rPr>
              <a:t>8</a:t>
            </a:r>
            <a:r>
              <a:rPr lang="zh-CN" altLang="en-US" sz="3600" b="1" dirty="0">
                <a:latin typeface="微软雅黑" panose="020B0503020204020204" pitchFamily="34" charset="-122"/>
                <a:ea typeface="微软雅黑" panose="020B0503020204020204" pitchFamily="34" charset="-122"/>
              </a:rPr>
              <a:t>讲 利用典型计算机语言进行程序设计</a:t>
            </a:r>
          </a:p>
        </p:txBody>
      </p:sp>
      <p:sp>
        <p:nvSpPr>
          <p:cNvPr id="5123" name="Text Box 3"/>
          <p:cNvSpPr txBox="1">
            <a:spLocks noChangeArrowheads="1"/>
          </p:cNvSpPr>
          <p:nvPr/>
        </p:nvSpPr>
        <p:spPr bwMode="auto">
          <a:xfrm>
            <a:off x="634543" y="1828907"/>
            <a:ext cx="6964727" cy="254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marL="0" marR="0" lvl="0" indent="0" algn="l" defTabSz="457200" rtl="0" eaLnBrk="1" fontAlgn="auto" latinLnBrk="0" hangingPunct="1">
              <a:lnSpc>
                <a:spcPct val="200000"/>
              </a:lnSpc>
              <a:spcBef>
                <a:spcPts val="0"/>
              </a:spcBef>
              <a:spcAft>
                <a:spcPts val="0"/>
              </a:spcAft>
              <a:buClrTx/>
              <a:buSzTx/>
              <a:buFontTx/>
              <a:buNone/>
              <a:tabLst/>
              <a:defRPr/>
            </a:pPr>
            <a:r>
              <a:rPr lang="zh-CN" altLang="en-US" sz="2800" dirty="0">
                <a:solidFill>
                  <a:schemeClr val="bg1">
                    <a:lumMod val="50000"/>
                  </a:schemeClr>
                </a:solidFill>
                <a:latin typeface="微软雅黑" pitchFamily="34" charset="-122"/>
              </a:rPr>
              <a:t>一、典型编程环境简介</a:t>
            </a:r>
            <a:r>
              <a:rPr lang="en-US" altLang="zh-CN" sz="2800" dirty="0">
                <a:solidFill>
                  <a:schemeClr val="bg1">
                    <a:lumMod val="50000"/>
                  </a:schemeClr>
                </a:solidFill>
                <a:latin typeface="微软雅黑" pitchFamily="34" charset="-122"/>
              </a:rPr>
              <a:t>-Python/</a:t>
            </a:r>
            <a:r>
              <a:rPr lang="en-US" altLang="zh-CN" sz="2800" dirty="0" err="1">
                <a:solidFill>
                  <a:schemeClr val="bg1">
                    <a:lumMod val="50000"/>
                  </a:schemeClr>
                </a:solidFill>
                <a:latin typeface="微软雅黑" pitchFamily="34" charset="-122"/>
              </a:rPr>
              <a:t>Pycharm</a:t>
            </a:r>
            <a:endParaRPr lang="en-US" altLang="zh-CN" sz="2800" dirty="0">
              <a:solidFill>
                <a:schemeClr val="bg1">
                  <a:lumMod val="50000"/>
                </a:schemeClr>
              </a:solidFill>
              <a:latin typeface="微软雅黑" pitchFamily="34" charset="-122"/>
            </a:endParaRPr>
          </a:p>
          <a:p>
            <a:pPr lvl="0">
              <a:lnSpc>
                <a:spcPct val="200000"/>
              </a:lnSpc>
              <a:defRPr/>
            </a:pPr>
            <a:r>
              <a:rPr lang="zh-CN" altLang="en-US" sz="28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itchFamily="34" charset="-122"/>
              </a:rPr>
              <a:t>二、</a:t>
            </a:r>
            <a:r>
              <a:rPr lang="en-US" altLang="zh-CN" sz="28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itchFamily="34" charset="-122"/>
              </a:rPr>
              <a:t> python</a:t>
            </a:r>
            <a:r>
              <a:rPr lang="zh-CN" altLang="en-US" sz="28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itchFamily="34" charset="-122"/>
              </a:rPr>
              <a:t>的</a:t>
            </a:r>
            <a:r>
              <a:rPr lang="en-US" altLang="zh-CN" sz="28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itchFamily="34" charset="-122"/>
              </a:rPr>
              <a:t>GUI</a:t>
            </a:r>
            <a:r>
              <a:rPr lang="zh-CN" altLang="en-US" sz="28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itchFamily="34" charset="-122"/>
              </a:rPr>
              <a:t>编程</a:t>
            </a:r>
            <a:endParaRPr lang="en-US" altLang="zh-CN" sz="2800"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itchFamily="34" charset="-122"/>
            </a:endParaRPr>
          </a:p>
          <a:p>
            <a:pPr lvl="0">
              <a:lnSpc>
                <a:spcPct val="200000"/>
              </a:lnSpc>
              <a:defRPr/>
            </a:pPr>
            <a:r>
              <a:rPr lang="zh-CN" altLang="en-US" sz="2800" b="1" dirty="0">
                <a:solidFill>
                  <a:schemeClr val="bg1">
                    <a:lumMod val="50000"/>
                  </a:schemeClr>
                </a:solidFill>
                <a:latin typeface="微软雅黑" pitchFamily="34" charset="-122"/>
              </a:rPr>
              <a:t>三、</a:t>
            </a:r>
            <a:r>
              <a:rPr lang="zh-CN" altLang="en-US" sz="2800" b="1" dirty="0">
                <a:solidFill>
                  <a:schemeClr val="bg1">
                    <a:lumMod val="50000"/>
                  </a:schemeClr>
                </a:solidFill>
              </a:rPr>
              <a:t>编制可视化汉诺塔移动程序</a:t>
            </a:r>
            <a:endParaRPr lang="zh-CN" altLang="en-US" sz="2800" b="1" dirty="0">
              <a:solidFill>
                <a:schemeClr val="bg1">
                  <a:lumMod val="50000"/>
                </a:schemeClr>
              </a:solidFill>
              <a:latin typeface="微软雅黑" pitchFamily="34" charset="-122"/>
            </a:endParaRPr>
          </a:p>
        </p:txBody>
      </p:sp>
    </p:spTree>
    <p:extLst>
      <p:ext uri="{BB962C8B-B14F-4D97-AF65-F5344CB8AC3E}">
        <p14:creationId xmlns:p14="http://schemas.microsoft.com/office/powerpoint/2010/main" val="752166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lvl="0"/>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编制简单计算器程序</a:t>
            </a:r>
          </a:p>
        </p:txBody>
      </p:sp>
      <p:sp>
        <p:nvSpPr>
          <p:cNvPr id="13" name="圆角矩形 1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fontAlgn="auto">
              <a:spcBef>
                <a:spcPts val="0"/>
              </a:spcBef>
              <a:spcAft>
                <a:spcPts val="0"/>
              </a:spcAft>
              <a:defRPr/>
            </a:pP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1</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）理解图形用户界面</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--GUI</a:t>
            </a:r>
            <a:endParaRPr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B4AB605E-7C00-4673-810A-CCEE11ED43D3}"/>
              </a:ext>
            </a:extLst>
          </p:cNvPr>
          <p:cNvPicPr/>
          <p:nvPr/>
        </p:nvPicPr>
        <p:blipFill>
          <a:blip r:embed="rId2"/>
          <a:stretch>
            <a:fillRect/>
          </a:stretch>
        </p:blipFill>
        <p:spPr>
          <a:xfrm>
            <a:off x="4476307" y="1983799"/>
            <a:ext cx="7075398" cy="4539275"/>
          </a:xfrm>
          <a:prstGeom prst="rect">
            <a:avLst/>
          </a:prstGeom>
        </p:spPr>
      </p:pic>
      <p:sp>
        <p:nvSpPr>
          <p:cNvPr id="4" name="文本框 3">
            <a:extLst>
              <a:ext uri="{FF2B5EF4-FFF2-40B4-BE49-F238E27FC236}">
                <a16:creationId xmlns:a16="http://schemas.microsoft.com/office/drawing/2014/main" id="{EDA66180-A269-42A7-BF18-5DB7C95646D4}"/>
              </a:ext>
            </a:extLst>
          </p:cNvPr>
          <p:cNvSpPr txBox="1"/>
          <p:nvPr/>
        </p:nvSpPr>
        <p:spPr>
          <a:xfrm>
            <a:off x="640295" y="2107111"/>
            <a:ext cx="3626905" cy="4292650"/>
          </a:xfrm>
          <a:prstGeom prst="rect">
            <a:avLst/>
          </a:prstGeom>
          <a:noFill/>
        </p:spPr>
        <p:txBody>
          <a:bodyPr wrap="square">
            <a:spAutoFit/>
          </a:bodyPr>
          <a:lstStyle/>
          <a:p>
            <a:pPr algn="just">
              <a:lnSpc>
                <a:spcPts val="2200"/>
              </a:lnSpc>
              <a:buFont typeface="Wingdings" panose="05000000000000000000" pitchFamily="2" charset="2"/>
              <a:buChar char="l"/>
            </a:pPr>
            <a:r>
              <a:rPr lang="en-US" altLang="zh-CN" sz="1800" b="0" dirty="0" err="1">
                <a:effectLst/>
                <a:latin typeface="+mn-ea"/>
                <a:ea typeface="+mn-ea"/>
              </a:rPr>
              <a:t>Tkinter</a:t>
            </a:r>
            <a:r>
              <a:rPr lang="zh-CN" altLang="en-US" sz="1800" b="0" dirty="0">
                <a:latin typeface="+mn-ea"/>
                <a:ea typeface="+mn-ea"/>
              </a:rPr>
              <a:t>模块支持</a:t>
            </a:r>
            <a:r>
              <a:rPr lang="en-US" altLang="zh-CN" sz="1800" b="0" dirty="0">
                <a:latin typeface="+mn-ea"/>
                <a:ea typeface="+mn-ea"/>
              </a:rPr>
              <a:t>GUI</a:t>
            </a:r>
            <a:r>
              <a:rPr lang="zh-CN" altLang="en-US" sz="1800" b="0" dirty="0">
                <a:latin typeface="+mn-ea"/>
                <a:ea typeface="+mn-ea"/>
              </a:rPr>
              <a:t>程序编制</a:t>
            </a:r>
            <a:endParaRPr lang="en-US" altLang="zh-CN" sz="1800" b="0" dirty="0">
              <a:effectLst/>
              <a:latin typeface="+mn-ea"/>
              <a:ea typeface="+mn-ea"/>
            </a:endParaRPr>
          </a:p>
          <a:p>
            <a:pPr algn="just">
              <a:lnSpc>
                <a:spcPts val="2200"/>
              </a:lnSpc>
              <a:buFont typeface="Wingdings" panose="05000000000000000000" pitchFamily="2" charset="2"/>
              <a:buChar char="l"/>
            </a:pPr>
            <a:r>
              <a:rPr lang="en-US" altLang="zh-CN" sz="1800" b="0" dirty="0" err="1">
                <a:effectLst/>
                <a:latin typeface="+mn-ea"/>
                <a:ea typeface="+mn-ea"/>
              </a:rPr>
              <a:t>Tkinter</a:t>
            </a:r>
            <a:r>
              <a:rPr lang="zh-CN" altLang="en-US" sz="1800" b="0" dirty="0">
                <a:effectLst/>
                <a:latin typeface="+mn-ea"/>
                <a:ea typeface="+mn-ea"/>
                <a:cs typeface="Times New Roman" panose="02020603050405020304" pitchFamily="18" charset="0"/>
              </a:rPr>
              <a:t>模块</a:t>
            </a:r>
            <a:r>
              <a:rPr lang="zh-CN" altLang="zh-CN" sz="1800" b="0" dirty="0">
                <a:effectLst/>
                <a:latin typeface="+mn-ea"/>
                <a:ea typeface="+mn-ea"/>
                <a:cs typeface="Times New Roman" panose="02020603050405020304" pitchFamily="18" charset="0"/>
              </a:rPr>
              <a:t>包含了很多的类，不同的类将产生不同的对象</a:t>
            </a:r>
            <a:r>
              <a:rPr lang="zh-CN" altLang="en-US" sz="1800" b="0" dirty="0">
                <a:effectLst/>
                <a:latin typeface="+mn-ea"/>
                <a:ea typeface="+mn-ea"/>
                <a:cs typeface="Times New Roman" panose="02020603050405020304" pitchFamily="18" charset="0"/>
              </a:rPr>
              <a:t>。</a:t>
            </a:r>
            <a:endParaRPr lang="en-US" altLang="zh-CN" sz="1800" b="0" dirty="0">
              <a:effectLst/>
              <a:latin typeface="+mn-ea"/>
              <a:ea typeface="+mn-ea"/>
              <a:cs typeface="Times New Roman" panose="02020603050405020304" pitchFamily="18" charset="0"/>
            </a:endParaRPr>
          </a:p>
          <a:p>
            <a:pPr marL="447675" lvl="1" indent="9525" algn="just">
              <a:lnSpc>
                <a:spcPts val="2200"/>
              </a:lnSpc>
              <a:buFont typeface="Wingdings" panose="05000000000000000000" pitchFamily="2" charset="2"/>
              <a:buChar char="u"/>
            </a:pPr>
            <a:r>
              <a:rPr lang="zh-CN" altLang="zh-CN" sz="1600" b="0" dirty="0">
                <a:solidFill>
                  <a:srgbClr val="C00000"/>
                </a:solidFill>
                <a:effectLst/>
                <a:latin typeface="+mn-ea"/>
                <a:ea typeface="+mn-ea"/>
                <a:cs typeface="Times New Roman" panose="02020603050405020304" pitchFamily="18" charset="0"/>
              </a:rPr>
              <a:t>如</a:t>
            </a:r>
            <a:r>
              <a:rPr lang="en-US" altLang="zh-CN" sz="1600" b="0" dirty="0">
                <a:solidFill>
                  <a:srgbClr val="C00000"/>
                </a:solidFill>
                <a:effectLst/>
                <a:latin typeface="+mn-ea"/>
                <a:ea typeface="+mn-ea"/>
              </a:rPr>
              <a:t>Tk</a:t>
            </a:r>
            <a:r>
              <a:rPr lang="zh-CN" altLang="zh-CN" sz="1600" b="0" dirty="0">
                <a:solidFill>
                  <a:srgbClr val="C00000"/>
                </a:solidFill>
                <a:effectLst/>
                <a:latin typeface="+mn-ea"/>
                <a:ea typeface="+mn-ea"/>
                <a:cs typeface="Times New Roman" panose="02020603050405020304" pitchFamily="18" charset="0"/>
              </a:rPr>
              <a:t>类可以产生【主窗口】对象</a:t>
            </a:r>
            <a:r>
              <a:rPr lang="zh-CN" altLang="en-US" sz="1600" b="0" dirty="0">
                <a:solidFill>
                  <a:srgbClr val="C00000"/>
                </a:solidFill>
                <a:effectLst/>
                <a:latin typeface="+mn-ea"/>
                <a:ea typeface="+mn-ea"/>
                <a:cs typeface="Times New Roman" panose="02020603050405020304" pitchFamily="18" charset="0"/>
              </a:rPr>
              <a:t>，</a:t>
            </a:r>
            <a:r>
              <a:rPr lang="en-US" altLang="zh-CN" sz="1600" b="0" dirty="0">
                <a:solidFill>
                  <a:srgbClr val="C00000"/>
                </a:solidFill>
                <a:effectLst/>
                <a:latin typeface="+mn-ea"/>
                <a:ea typeface="+mn-ea"/>
              </a:rPr>
              <a:t>Button</a:t>
            </a:r>
            <a:r>
              <a:rPr lang="zh-CN" altLang="zh-CN" sz="1600" b="0" dirty="0">
                <a:solidFill>
                  <a:srgbClr val="C00000"/>
                </a:solidFill>
                <a:effectLst/>
                <a:latin typeface="+mn-ea"/>
                <a:ea typeface="+mn-ea"/>
                <a:cs typeface="Times New Roman" panose="02020603050405020304" pitchFamily="18" charset="0"/>
              </a:rPr>
              <a:t>类可以产生【按钮】对象，</a:t>
            </a:r>
            <a:r>
              <a:rPr lang="en-US" altLang="zh-CN" sz="1600" b="0" dirty="0">
                <a:solidFill>
                  <a:srgbClr val="C00000"/>
                </a:solidFill>
                <a:effectLst/>
                <a:latin typeface="+mn-ea"/>
                <a:ea typeface="+mn-ea"/>
              </a:rPr>
              <a:t>Label</a:t>
            </a:r>
            <a:r>
              <a:rPr lang="zh-CN" altLang="zh-CN" sz="1600" b="0" dirty="0">
                <a:solidFill>
                  <a:srgbClr val="C00000"/>
                </a:solidFill>
                <a:effectLst/>
                <a:latin typeface="+mn-ea"/>
                <a:ea typeface="+mn-ea"/>
                <a:cs typeface="Times New Roman" panose="02020603050405020304" pitchFamily="18" charset="0"/>
              </a:rPr>
              <a:t>类产生【标签】对象、</a:t>
            </a:r>
            <a:r>
              <a:rPr lang="en-US" altLang="zh-CN" sz="1600" b="0" dirty="0">
                <a:solidFill>
                  <a:srgbClr val="C00000"/>
                </a:solidFill>
                <a:effectLst/>
                <a:latin typeface="+mn-ea"/>
                <a:ea typeface="+mn-ea"/>
              </a:rPr>
              <a:t>Entry</a:t>
            </a:r>
            <a:r>
              <a:rPr lang="zh-CN" altLang="zh-CN" sz="1600" b="0" dirty="0">
                <a:solidFill>
                  <a:srgbClr val="C00000"/>
                </a:solidFill>
                <a:effectLst/>
                <a:latin typeface="+mn-ea"/>
                <a:ea typeface="+mn-ea"/>
                <a:cs typeface="Times New Roman" panose="02020603050405020304" pitchFamily="18" charset="0"/>
              </a:rPr>
              <a:t>类产生【单行输入框】对象，</a:t>
            </a:r>
            <a:r>
              <a:rPr lang="en-US" altLang="zh-CN" sz="1600" b="0" dirty="0" err="1">
                <a:solidFill>
                  <a:srgbClr val="C00000"/>
                </a:solidFill>
                <a:effectLst/>
                <a:latin typeface="+mn-ea"/>
                <a:ea typeface="+mn-ea"/>
              </a:rPr>
              <a:t>StringVar</a:t>
            </a:r>
            <a:r>
              <a:rPr lang="zh-CN" altLang="zh-CN" sz="1600" b="0" dirty="0">
                <a:solidFill>
                  <a:srgbClr val="C00000"/>
                </a:solidFill>
                <a:effectLst/>
                <a:latin typeface="+mn-ea"/>
                <a:ea typeface="+mn-ea"/>
                <a:cs typeface="Times New Roman" panose="02020603050405020304" pitchFamily="18" charset="0"/>
              </a:rPr>
              <a:t>类产生【接收用户输入】对象。</a:t>
            </a:r>
            <a:endParaRPr lang="en-US" altLang="zh-CN" sz="1600" b="0" dirty="0">
              <a:solidFill>
                <a:srgbClr val="C00000"/>
              </a:solidFill>
              <a:latin typeface="+mn-ea"/>
              <a:ea typeface="+mn-ea"/>
              <a:cs typeface="Times New Roman" panose="02020603050405020304" pitchFamily="18" charset="0"/>
            </a:endParaRPr>
          </a:p>
          <a:p>
            <a:pPr algn="just">
              <a:lnSpc>
                <a:spcPts val="2200"/>
              </a:lnSpc>
              <a:buFont typeface="Wingdings" panose="05000000000000000000" pitchFamily="2" charset="2"/>
              <a:buChar char="l"/>
            </a:pPr>
            <a:r>
              <a:rPr lang="zh-CN" altLang="en-US" sz="1800" b="0" dirty="0">
                <a:latin typeface="+mn-ea"/>
                <a:ea typeface="+mn-ea"/>
              </a:rPr>
              <a:t>只有在创建了对象后，才能使用 “对象名</a:t>
            </a:r>
            <a:r>
              <a:rPr lang="en-US" altLang="zh-CN" sz="1800" b="0" dirty="0">
                <a:latin typeface="+mn-ea"/>
                <a:ea typeface="+mn-ea"/>
              </a:rPr>
              <a:t>.</a:t>
            </a:r>
            <a:r>
              <a:rPr lang="zh-CN" altLang="en-US" sz="1800" b="0" dirty="0">
                <a:latin typeface="+mn-ea"/>
                <a:ea typeface="+mn-ea"/>
              </a:rPr>
              <a:t>函数名</a:t>
            </a:r>
            <a:r>
              <a:rPr lang="en-US" altLang="zh-CN" sz="1800" b="0" dirty="0">
                <a:latin typeface="+mn-ea"/>
                <a:ea typeface="+mn-ea"/>
              </a:rPr>
              <a:t>()</a:t>
            </a:r>
            <a:r>
              <a:rPr lang="zh-CN" altLang="en-US" sz="1800" b="0" dirty="0">
                <a:latin typeface="+mn-ea"/>
                <a:ea typeface="+mn-ea"/>
              </a:rPr>
              <a:t>”来读写对象的属性，或执行对象的函数</a:t>
            </a:r>
            <a:endParaRPr lang="en-US" altLang="zh-CN" sz="1800" b="0" dirty="0">
              <a:latin typeface="+mn-ea"/>
              <a:ea typeface="+mn-ea"/>
            </a:endParaRPr>
          </a:p>
          <a:p>
            <a:pPr algn="just">
              <a:lnSpc>
                <a:spcPts val="2200"/>
              </a:lnSpc>
              <a:buFont typeface="Wingdings" panose="05000000000000000000" pitchFamily="2" charset="2"/>
              <a:buChar char="l"/>
            </a:pPr>
            <a:r>
              <a:rPr lang="zh-CN" altLang="en-US" sz="1800" b="0" dirty="0">
                <a:effectLst/>
                <a:latin typeface="+mn-ea"/>
                <a:ea typeface="+mn-ea"/>
              </a:rPr>
              <a:t>用“主窗口对象</a:t>
            </a:r>
            <a:r>
              <a:rPr lang="en-US" altLang="zh-CN" sz="1800" b="0" dirty="0">
                <a:effectLst/>
                <a:latin typeface="+mn-ea"/>
                <a:ea typeface="+mn-ea"/>
              </a:rPr>
              <a:t>.</a:t>
            </a:r>
            <a:r>
              <a:rPr lang="en-US" altLang="zh-CN" sz="1800" b="0" dirty="0" err="1">
                <a:effectLst/>
                <a:latin typeface="+mn-ea"/>
                <a:ea typeface="+mn-ea"/>
              </a:rPr>
              <a:t>mainloop</a:t>
            </a:r>
            <a:r>
              <a:rPr lang="en-US" altLang="zh-CN" sz="1800" b="0" dirty="0">
                <a:effectLst/>
                <a:latin typeface="+mn-ea"/>
                <a:ea typeface="+mn-ea"/>
              </a:rPr>
              <a:t>()</a:t>
            </a:r>
            <a:r>
              <a:rPr lang="zh-CN" altLang="en-US" sz="1800" b="0" dirty="0">
                <a:effectLst/>
                <a:latin typeface="+mn-ea"/>
                <a:ea typeface="+mn-ea"/>
              </a:rPr>
              <a:t>”创建消息循环来监控窗口中相应的对象。</a:t>
            </a:r>
            <a:endParaRPr lang="zh-CN" altLang="en-US" sz="1800" b="0" dirty="0">
              <a:latin typeface="+mn-ea"/>
              <a:ea typeface="+mn-ea"/>
            </a:endParaRPr>
          </a:p>
        </p:txBody>
      </p:sp>
    </p:spTree>
    <p:extLst>
      <p:ext uri="{BB962C8B-B14F-4D97-AF65-F5344CB8AC3E}">
        <p14:creationId xmlns:p14="http://schemas.microsoft.com/office/powerpoint/2010/main" val="26160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additive="base">
                                        <p:cTn id="2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 calcmode="lin" valueType="num">
                                      <p:cBhvr additive="base">
                                        <p:cTn id="3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30607</TotalTime>
  <Words>2241</Words>
  <Application>Microsoft Office PowerPoint</Application>
  <PresentationFormat>宽屏</PresentationFormat>
  <Paragraphs>175</Paragraphs>
  <Slides>33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黑体</vt:lpstr>
      <vt:lpstr>华文隶书</vt:lpstr>
      <vt:lpstr>楷体</vt:lpstr>
      <vt:lpstr>宋体</vt:lpstr>
      <vt:lpstr>微软雅黑</vt:lpstr>
      <vt:lpstr>Arial</vt:lpstr>
      <vt:lpstr>Calibri</vt:lpstr>
      <vt:lpstr>Times New Roman</vt:lpstr>
      <vt:lpstr>Wingdings</vt:lpstr>
      <vt:lpstr>自定义设计方案</vt:lpstr>
      <vt:lpstr>简单汉诺塔问题的python实现</vt:lpstr>
      <vt:lpstr>简单汉诺塔问题的python实现</vt:lpstr>
      <vt:lpstr>PowerPoint 演示文稿</vt:lpstr>
      <vt:lpstr>PowerPoint 演示文稿</vt:lpstr>
      <vt:lpstr>PowerPoint 演示文稿</vt:lpstr>
      <vt:lpstr>PowerPoint 演示文稿</vt:lpstr>
      <vt:lpstr>PowerPoint 演示文稿</vt:lpstr>
      <vt:lpstr>第8讲 利用典型计算机语言进行程序设计</vt:lpstr>
      <vt:lpstr>PowerPoint 演示文稿</vt:lpstr>
      <vt:lpstr>PowerPoint 演示文稿</vt:lpstr>
      <vt:lpstr>PowerPoint 演示文稿</vt:lpstr>
      <vt:lpstr>PowerPoint 演示文稿</vt:lpstr>
      <vt:lpstr>PowerPoint 演示文稿</vt:lpstr>
      <vt:lpstr>第8讲 利用典型计算机语言进行程序设计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哈尔滨工业大学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战德臣</dc:creator>
  <cp:lastModifiedBy>chu kejing</cp:lastModifiedBy>
  <cp:revision>1729</cp:revision>
  <dcterms:created xsi:type="dcterms:W3CDTF">1999-01-12T07:01:06Z</dcterms:created>
  <dcterms:modified xsi:type="dcterms:W3CDTF">2020-10-14T11:23:07Z</dcterms:modified>
</cp:coreProperties>
</file>